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23" r:id="rId1"/>
  </p:sldMasterIdLst>
  <p:sldIdLst>
    <p:sldId id="256" r:id="rId2"/>
    <p:sldId id="268" r:id="rId3"/>
    <p:sldId id="269" r:id="rId4"/>
    <p:sldId id="271" r:id="rId5"/>
    <p:sldId id="272" r:id="rId6"/>
    <p:sldId id="278" r:id="rId7"/>
    <p:sldId id="270" r:id="rId8"/>
    <p:sldId id="276" r:id="rId9"/>
    <p:sldId id="275" r:id="rId10"/>
    <p:sldId id="274" r:id="rId11"/>
    <p:sldId id="281" r:id="rId12"/>
    <p:sldId id="280"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6F9E98-D072-4ACE-BB6F-DCA502C3288F}">
          <p14:sldIdLst>
            <p14:sldId id="256"/>
            <p14:sldId id="268"/>
            <p14:sldId id="269"/>
            <p14:sldId id="271"/>
            <p14:sldId id="272"/>
            <p14:sldId id="278"/>
            <p14:sldId id="270"/>
            <p14:sldId id="276"/>
            <p14:sldId id="275"/>
            <p14:sldId id="274"/>
            <p14:sldId id="281"/>
            <p14:sldId id="280"/>
          </p14:sldIdLst>
        </p14:section>
        <p14:section name="Untitled Section" id="{68B9CF63-18F1-4DDC-A0CD-1B5AEAED6E18}">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3E7D3E77-E0A9-4B72-97D8-72402447206C}" type="slidenum">
              <a:rPr lang="en-US" smtClean="0"/>
              <a:t>‹#›</a:t>
            </a:fld>
            <a:endParaRPr lang="en-US"/>
          </a:p>
        </p:txBody>
      </p:sp>
    </p:spTree>
    <p:extLst>
      <p:ext uri="{BB962C8B-B14F-4D97-AF65-F5344CB8AC3E}">
        <p14:creationId xmlns:p14="http://schemas.microsoft.com/office/powerpoint/2010/main" val="15330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1FE34C-ED36-4957-9BB5-ECDE988AED97}"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319524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7552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115897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668383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1FE34C-ED36-4957-9BB5-ECDE988AED97}"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060517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1FE34C-ED36-4957-9BB5-ECDE988AED97}"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1802389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2621610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56277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235427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1FE34C-ED36-4957-9BB5-ECDE988AED97}"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1071014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1FE34C-ED36-4957-9BB5-ECDE988AED97}"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1465795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1FE34C-ED36-4957-9BB5-ECDE988AED97}" type="datetimeFigureOut">
              <a:rPr lang="en-US" smtClean="0"/>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27623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1FE34C-ED36-4957-9BB5-ECDE988AED97}" type="datetimeFigureOut">
              <a:rPr lang="en-US" smtClean="0"/>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7820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FE34C-ED36-4957-9BB5-ECDE988AED97}" type="datetimeFigureOut">
              <a:rPr lang="en-US" smtClean="0"/>
              <a:t>2/19/2024</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4204178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1FE34C-ED36-4957-9BB5-ECDE988AED97}"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357454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1FE34C-ED36-4957-9BB5-ECDE988AED97}" type="datetimeFigureOut">
              <a:rPr lang="en-US" smtClean="0"/>
              <a:t>2/19/2024</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E7D3E77-E0A9-4B72-97D8-72402447206C}" type="slidenum">
              <a:rPr lang="en-US" smtClean="0"/>
              <a:t>‹#›</a:t>
            </a:fld>
            <a:endParaRPr lang="en-US"/>
          </a:p>
        </p:txBody>
      </p:sp>
    </p:spTree>
    <p:extLst>
      <p:ext uri="{BB962C8B-B14F-4D97-AF65-F5344CB8AC3E}">
        <p14:creationId xmlns:p14="http://schemas.microsoft.com/office/powerpoint/2010/main" val="350500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F1FE34C-ED36-4957-9BB5-ECDE988AED97}" type="datetimeFigureOut">
              <a:rPr lang="en-US" smtClean="0"/>
              <a:t>2/19/2024</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E7D3E77-E0A9-4B72-97D8-72402447206C}" type="slidenum">
              <a:rPr lang="en-US" smtClean="0"/>
              <a:t>‹#›</a:t>
            </a:fld>
            <a:endParaRPr lang="en-US"/>
          </a:p>
        </p:txBody>
      </p:sp>
    </p:spTree>
    <p:extLst>
      <p:ext uri="{BB962C8B-B14F-4D97-AF65-F5344CB8AC3E}">
        <p14:creationId xmlns:p14="http://schemas.microsoft.com/office/powerpoint/2010/main" val="3054174430"/>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Msc2905"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8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39C5-BC00-5DBB-E5F0-55DEC5DB8347}"/>
              </a:ext>
            </a:extLst>
          </p:cNvPr>
          <p:cNvSpPr>
            <a:spLocks noGrp="1"/>
          </p:cNvSpPr>
          <p:nvPr>
            <p:ph type="ctrTitle"/>
          </p:nvPr>
        </p:nvSpPr>
        <p:spPr>
          <a:xfrm>
            <a:off x="2852040" y="728824"/>
            <a:ext cx="7602072" cy="787081"/>
          </a:xfrm>
        </p:spPr>
        <p:txBody>
          <a:bodyPr>
            <a:noAutofit/>
          </a:bodyPr>
          <a:lstStyle/>
          <a:p>
            <a:pPr algn="ctr"/>
            <a:r>
              <a:rPr lang="en-IN" sz="3600" b="1" u="sng" dirty="0">
                <a:ln w="22225">
                  <a:solidFill>
                    <a:schemeClr val="accent2"/>
                  </a:solidFill>
                  <a:prstDash val="solid"/>
                </a:ln>
                <a:solidFill>
                  <a:schemeClr val="accent2">
                    <a:lumMod val="40000"/>
                    <a:lumOff val="60000"/>
                  </a:schemeClr>
                </a:solidFill>
                <a:latin typeface="Arial Rounded MT Bold" panose="020F0704030504030204" pitchFamily="34" charset="0"/>
              </a:rPr>
              <a:t>Infrastructure To</a:t>
            </a:r>
            <a:r>
              <a:rPr lang="en-US" sz="3600" b="1" u="sng" dirty="0">
                <a:ln w="22225">
                  <a:solidFill>
                    <a:schemeClr val="accent2"/>
                  </a:solidFill>
                  <a:prstDash val="solid"/>
                </a:ln>
                <a:solidFill>
                  <a:schemeClr val="accent2">
                    <a:lumMod val="40000"/>
                    <a:lumOff val="60000"/>
                  </a:schemeClr>
                </a:solidFill>
                <a:latin typeface="Arial Rounded MT Bold" panose="020F0704030504030204" pitchFamily="34" charset="0"/>
              </a:rPr>
              <a:t> Migrate  Amazon RDS</a:t>
            </a:r>
            <a:endParaRPr lang="en-US" sz="3600" dirty="0">
              <a:latin typeface="Arial Rounded MT Bold" panose="020F0704030504030204" pitchFamily="34" charset="0"/>
            </a:endParaRPr>
          </a:p>
        </p:txBody>
      </p:sp>
      <p:sp>
        <p:nvSpPr>
          <p:cNvPr id="30" name="Freeform: Shape 29">
            <a:extLst>
              <a:ext uri="{FF2B5EF4-FFF2-40B4-BE49-F238E27FC236}">
                <a16:creationId xmlns:a16="http://schemas.microsoft.com/office/drawing/2014/main" id="{80E92A67-2B59-A63C-8852-C389A741DF81}"/>
              </a:ext>
            </a:extLst>
          </p:cNvPr>
          <p:cNvSpPr/>
          <p:nvPr/>
        </p:nvSpPr>
        <p:spPr>
          <a:xfrm rot="10800000">
            <a:off x="574267" y="719915"/>
            <a:ext cx="5475108" cy="5660629"/>
          </a:xfrm>
          <a:custGeom>
            <a:avLst/>
            <a:gdLst>
              <a:gd name="connsiteX0" fmla="*/ 1579957 w 5475108"/>
              <a:gd name="connsiteY0" fmla="*/ 1765487 h 5660629"/>
              <a:gd name="connsiteX1" fmla="*/ 822719 w 5475108"/>
              <a:gd name="connsiteY1" fmla="*/ 1386868 h 5660629"/>
              <a:gd name="connsiteX2" fmla="*/ 822719 w 5475108"/>
              <a:gd name="connsiteY2" fmla="*/ 378619 h 5660629"/>
              <a:gd name="connsiteX3" fmla="*/ 1579957 w 5475108"/>
              <a:gd name="connsiteY3" fmla="*/ 0 h 5660629"/>
              <a:gd name="connsiteX4" fmla="*/ 2337194 w 5475108"/>
              <a:gd name="connsiteY4" fmla="*/ 378619 h 5660629"/>
              <a:gd name="connsiteX5" fmla="*/ 2337194 w 5475108"/>
              <a:gd name="connsiteY5" fmla="*/ 1386868 h 5660629"/>
              <a:gd name="connsiteX6" fmla="*/ 3148914 w 5475108"/>
              <a:gd name="connsiteY6" fmla="*/ 1776553 h 5660629"/>
              <a:gd name="connsiteX7" fmla="*/ 2391676 w 5475108"/>
              <a:gd name="connsiteY7" fmla="*/ 1397934 h 5660629"/>
              <a:gd name="connsiteX8" fmla="*/ 2391676 w 5475108"/>
              <a:gd name="connsiteY8" fmla="*/ 389685 h 5660629"/>
              <a:gd name="connsiteX9" fmla="*/ 3148914 w 5475108"/>
              <a:gd name="connsiteY9" fmla="*/ 11066 h 5660629"/>
              <a:gd name="connsiteX10" fmla="*/ 3906151 w 5475108"/>
              <a:gd name="connsiteY10" fmla="*/ 389685 h 5660629"/>
              <a:gd name="connsiteX11" fmla="*/ 3906151 w 5475108"/>
              <a:gd name="connsiteY11" fmla="*/ 1397934 h 5660629"/>
              <a:gd name="connsiteX12" fmla="*/ 4717871 w 5475108"/>
              <a:gd name="connsiteY12" fmla="*/ 1813446 h 5660629"/>
              <a:gd name="connsiteX13" fmla="*/ 3960633 w 5475108"/>
              <a:gd name="connsiteY13" fmla="*/ 1434827 h 5660629"/>
              <a:gd name="connsiteX14" fmla="*/ 3960633 w 5475108"/>
              <a:gd name="connsiteY14" fmla="*/ 426578 h 5660629"/>
              <a:gd name="connsiteX15" fmla="*/ 4717871 w 5475108"/>
              <a:gd name="connsiteY15" fmla="*/ 47959 h 5660629"/>
              <a:gd name="connsiteX16" fmla="*/ 5475108 w 5475108"/>
              <a:gd name="connsiteY16" fmla="*/ 426578 h 5660629"/>
              <a:gd name="connsiteX17" fmla="*/ 5475108 w 5475108"/>
              <a:gd name="connsiteY17" fmla="*/ 1434827 h 5660629"/>
              <a:gd name="connsiteX18" fmla="*/ 3936643 w 5475108"/>
              <a:gd name="connsiteY18" fmla="*/ 3200764 h 5660629"/>
              <a:gd name="connsiteX19" fmla="*/ 3179405 w 5475108"/>
              <a:gd name="connsiteY19" fmla="*/ 2822145 h 5660629"/>
              <a:gd name="connsiteX20" fmla="*/ 3179405 w 5475108"/>
              <a:gd name="connsiteY20" fmla="*/ 1813896 h 5660629"/>
              <a:gd name="connsiteX21" fmla="*/ 3936643 w 5475108"/>
              <a:gd name="connsiteY21" fmla="*/ 1435277 h 5660629"/>
              <a:gd name="connsiteX22" fmla="*/ 4693880 w 5475108"/>
              <a:gd name="connsiteY22" fmla="*/ 1813896 h 5660629"/>
              <a:gd name="connsiteX23" fmla="*/ 4693880 w 5475108"/>
              <a:gd name="connsiteY23" fmla="*/ 2822145 h 5660629"/>
              <a:gd name="connsiteX24" fmla="*/ 2351711 w 5475108"/>
              <a:gd name="connsiteY24" fmla="*/ 3200765 h 5660629"/>
              <a:gd name="connsiteX25" fmla="*/ 1594473 w 5475108"/>
              <a:gd name="connsiteY25" fmla="*/ 2822146 h 5660629"/>
              <a:gd name="connsiteX26" fmla="*/ 1594473 w 5475108"/>
              <a:gd name="connsiteY26" fmla="*/ 1813897 h 5660629"/>
              <a:gd name="connsiteX27" fmla="*/ 2351711 w 5475108"/>
              <a:gd name="connsiteY27" fmla="*/ 1435278 h 5660629"/>
              <a:gd name="connsiteX28" fmla="*/ 3108948 w 5475108"/>
              <a:gd name="connsiteY28" fmla="*/ 1813897 h 5660629"/>
              <a:gd name="connsiteX29" fmla="*/ 3108948 w 5475108"/>
              <a:gd name="connsiteY29" fmla="*/ 2822146 h 5660629"/>
              <a:gd name="connsiteX30" fmla="*/ 757238 w 5475108"/>
              <a:gd name="connsiteY30" fmla="*/ 3200766 h 5660629"/>
              <a:gd name="connsiteX31" fmla="*/ 0 w 5475108"/>
              <a:gd name="connsiteY31" fmla="*/ 2822147 h 5660629"/>
              <a:gd name="connsiteX32" fmla="*/ 0 w 5475108"/>
              <a:gd name="connsiteY32" fmla="*/ 1813898 h 5660629"/>
              <a:gd name="connsiteX33" fmla="*/ 757238 w 5475108"/>
              <a:gd name="connsiteY33" fmla="*/ 1435279 h 5660629"/>
              <a:gd name="connsiteX34" fmla="*/ 1514475 w 5475108"/>
              <a:gd name="connsiteY34" fmla="*/ 1813898 h 5660629"/>
              <a:gd name="connsiteX35" fmla="*/ 1514475 w 5475108"/>
              <a:gd name="connsiteY35" fmla="*/ 2822147 h 5660629"/>
              <a:gd name="connsiteX36" fmla="*/ 4677624 w 5475108"/>
              <a:gd name="connsiteY36" fmla="*/ 4606908 h 5660629"/>
              <a:gd name="connsiteX37" fmla="*/ 3920387 w 5475108"/>
              <a:gd name="connsiteY37" fmla="*/ 4228289 h 5660629"/>
              <a:gd name="connsiteX38" fmla="*/ 3920387 w 5475108"/>
              <a:gd name="connsiteY38" fmla="*/ 3220040 h 5660629"/>
              <a:gd name="connsiteX39" fmla="*/ 4677624 w 5475108"/>
              <a:gd name="connsiteY39" fmla="*/ 2841421 h 5660629"/>
              <a:gd name="connsiteX40" fmla="*/ 5434861 w 5475108"/>
              <a:gd name="connsiteY40" fmla="*/ 3220040 h 5660629"/>
              <a:gd name="connsiteX41" fmla="*/ 5434861 w 5475108"/>
              <a:gd name="connsiteY41" fmla="*/ 4228289 h 5660629"/>
              <a:gd name="connsiteX42" fmla="*/ 3083020 w 5475108"/>
              <a:gd name="connsiteY42" fmla="*/ 4624976 h 5660629"/>
              <a:gd name="connsiteX43" fmla="*/ 2325782 w 5475108"/>
              <a:gd name="connsiteY43" fmla="*/ 4246357 h 5660629"/>
              <a:gd name="connsiteX44" fmla="*/ 2325782 w 5475108"/>
              <a:gd name="connsiteY44" fmla="*/ 3238108 h 5660629"/>
              <a:gd name="connsiteX45" fmla="*/ 3083020 w 5475108"/>
              <a:gd name="connsiteY45" fmla="*/ 2859489 h 5660629"/>
              <a:gd name="connsiteX46" fmla="*/ 3840257 w 5475108"/>
              <a:gd name="connsiteY46" fmla="*/ 3238108 h 5660629"/>
              <a:gd name="connsiteX47" fmla="*/ 3840257 w 5475108"/>
              <a:gd name="connsiteY47" fmla="*/ 4246357 h 5660629"/>
              <a:gd name="connsiteX48" fmla="*/ 1498088 w 5475108"/>
              <a:gd name="connsiteY48" fmla="*/ 4624976 h 5660629"/>
              <a:gd name="connsiteX49" fmla="*/ 740850 w 5475108"/>
              <a:gd name="connsiteY49" fmla="*/ 4246357 h 5660629"/>
              <a:gd name="connsiteX50" fmla="*/ 740850 w 5475108"/>
              <a:gd name="connsiteY50" fmla="*/ 3238108 h 5660629"/>
              <a:gd name="connsiteX51" fmla="*/ 1498088 w 5475108"/>
              <a:gd name="connsiteY51" fmla="*/ 2859489 h 5660629"/>
              <a:gd name="connsiteX52" fmla="*/ 2255325 w 5475108"/>
              <a:gd name="connsiteY52" fmla="*/ 3238108 h 5660629"/>
              <a:gd name="connsiteX53" fmla="*/ 2255325 w 5475108"/>
              <a:gd name="connsiteY53" fmla="*/ 4246357 h 5660629"/>
              <a:gd name="connsiteX54" fmla="*/ 4365540 w 5475108"/>
              <a:gd name="connsiteY54" fmla="*/ 5660629 h 5660629"/>
              <a:gd name="connsiteX55" fmla="*/ 3429546 w 5475108"/>
              <a:gd name="connsiteY55" fmla="*/ 5660629 h 5660629"/>
              <a:gd name="connsiteX56" fmla="*/ 3140308 w 5475108"/>
              <a:gd name="connsiteY56" fmla="*/ 4775672 h 5660629"/>
              <a:gd name="connsiteX57" fmla="*/ 3897544 w 5475108"/>
              <a:gd name="connsiteY57" fmla="*/ 4228739 h 5660629"/>
              <a:gd name="connsiteX58" fmla="*/ 4654778 w 5475108"/>
              <a:gd name="connsiteY58" fmla="*/ 4775672 h 566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75108" h="5660629">
                <a:moveTo>
                  <a:pt x="1579957" y="1765487"/>
                </a:moveTo>
                <a:lnTo>
                  <a:pt x="822719" y="1386868"/>
                </a:lnTo>
                <a:lnTo>
                  <a:pt x="822719" y="378619"/>
                </a:lnTo>
                <a:lnTo>
                  <a:pt x="1579957" y="0"/>
                </a:lnTo>
                <a:lnTo>
                  <a:pt x="2337194" y="378619"/>
                </a:lnTo>
                <a:lnTo>
                  <a:pt x="2337194" y="1386868"/>
                </a:lnTo>
                <a:close/>
                <a:moveTo>
                  <a:pt x="3148914" y="1776553"/>
                </a:moveTo>
                <a:lnTo>
                  <a:pt x="2391676" y="1397934"/>
                </a:lnTo>
                <a:lnTo>
                  <a:pt x="2391676" y="389685"/>
                </a:lnTo>
                <a:lnTo>
                  <a:pt x="3148914" y="11066"/>
                </a:lnTo>
                <a:lnTo>
                  <a:pt x="3906151" y="389685"/>
                </a:lnTo>
                <a:lnTo>
                  <a:pt x="3906151" y="1397934"/>
                </a:lnTo>
                <a:close/>
                <a:moveTo>
                  <a:pt x="4717871" y="1813446"/>
                </a:moveTo>
                <a:lnTo>
                  <a:pt x="3960633" y="1434827"/>
                </a:lnTo>
                <a:lnTo>
                  <a:pt x="3960633" y="426578"/>
                </a:lnTo>
                <a:lnTo>
                  <a:pt x="4717871" y="47959"/>
                </a:lnTo>
                <a:lnTo>
                  <a:pt x="5475108" y="426578"/>
                </a:lnTo>
                <a:lnTo>
                  <a:pt x="5475108" y="1434827"/>
                </a:lnTo>
                <a:close/>
                <a:moveTo>
                  <a:pt x="3936643" y="3200764"/>
                </a:moveTo>
                <a:lnTo>
                  <a:pt x="3179405" y="2822145"/>
                </a:lnTo>
                <a:lnTo>
                  <a:pt x="3179405" y="1813896"/>
                </a:lnTo>
                <a:lnTo>
                  <a:pt x="3936643" y="1435277"/>
                </a:lnTo>
                <a:lnTo>
                  <a:pt x="4693880" y="1813896"/>
                </a:lnTo>
                <a:lnTo>
                  <a:pt x="4693880" y="2822145"/>
                </a:lnTo>
                <a:close/>
                <a:moveTo>
                  <a:pt x="2351711" y="3200765"/>
                </a:moveTo>
                <a:lnTo>
                  <a:pt x="1594473" y="2822146"/>
                </a:lnTo>
                <a:lnTo>
                  <a:pt x="1594473" y="1813897"/>
                </a:lnTo>
                <a:lnTo>
                  <a:pt x="2351711" y="1435278"/>
                </a:lnTo>
                <a:lnTo>
                  <a:pt x="3108948" y="1813897"/>
                </a:lnTo>
                <a:lnTo>
                  <a:pt x="3108948" y="2822146"/>
                </a:lnTo>
                <a:close/>
                <a:moveTo>
                  <a:pt x="757238" y="3200766"/>
                </a:moveTo>
                <a:lnTo>
                  <a:pt x="0" y="2822147"/>
                </a:lnTo>
                <a:lnTo>
                  <a:pt x="0" y="1813898"/>
                </a:lnTo>
                <a:lnTo>
                  <a:pt x="757238" y="1435279"/>
                </a:lnTo>
                <a:lnTo>
                  <a:pt x="1514475" y="1813898"/>
                </a:lnTo>
                <a:lnTo>
                  <a:pt x="1514475" y="2822147"/>
                </a:lnTo>
                <a:close/>
                <a:moveTo>
                  <a:pt x="4677624" y="4606908"/>
                </a:moveTo>
                <a:lnTo>
                  <a:pt x="3920387" y="4228289"/>
                </a:lnTo>
                <a:lnTo>
                  <a:pt x="3920387" y="3220040"/>
                </a:lnTo>
                <a:lnTo>
                  <a:pt x="4677624" y="2841421"/>
                </a:lnTo>
                <a:lnTo>
                  <a:pt x="5434861" y="3220040"/>
                </a:lnTo>
                <a:lnTo>
                  <a:pt x="5434861" y="4228289"/>
                </a:lnTo>
                <a:close/>
                <a:moveTo>
                  <a:pt x="3083020" y="4624976"/>
                </a:moveTo>
                <a:lnTo>
                  <a:pt x="2325782" y="4246357"/>
                </a:lnTo>
                <a:lnTo>
                  <a:pt x="2325782" y="3238108"/>
                </a:lnTo>
                <a:lnTo>
                  <a:pt x="3083020" y="2859489"/>
                </a:lnTo>
                <a:lnTo>
                  <a:pt x="3840257" y="3238108"/>
                </a:lnTo>
                <a:lnTo>
                  <a:pt x="3840257" y="4246357"/>
                </a:lnTo>
                <a:close/>
                <a:moveTo>
                  <a:pt x="1498088" y="4624976"/>
                </a:moveTo>
                <a:lnTo>
                  <a:pt x="740850" y="4246357"/>
                </a:lnTo>
                <a:lnTo>
                  <a:pt x="740850" y="3238108"/>
                </a:lnTo>
                <a:lnTo>
                  <a:pt x="1498088" y="2859489"/>
                </a:lnTo>
                <a:lnTo>
                  <a:pt x="2255325" y="3238108"/>
                </a:lnTo>
                <a:lnTo>
                  <a:pt x="2255325" y="4246357"/>
                </a:lnTo>
                <a:close/>
                <a:moveTo>
                  <a:pt x="4365540" y="5660629"/>
                </a:moveTo>
                <a:lnTo>
                  <a:pt x="3429546" y="5660629"/>
                </a:lnTo>
                <a:lnTo>
                  <a:pt x="3140308" y="4775672"/>
                </a:lnTo>
                <a:lnTo>
                  <a:pt x="3897544" y="4228739"/>
                </a:lnTo>
                <a:lnTo>
                  <a:pt x="4654778" y="4775672"/>
                </a:lnTo>
                <a:close/>
              </a:path>
            </a:pathLst>
          </a:custGeom>
          <a:blipFill dpi="0" rotWithShape="0">
            <a:blip r:embed="rId2"/>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Cloud 2">
            <a:extLst>
              <a:ext uri="{FF2B5EF4-FFF2-40B4-BE49-F238E27FC236}">
                <a16:creationId xmlns:a16="http://schemas.microsoft.com/office/drawing/2014/main" id="{37487FEE-677E-F3DB-5811-D692DCD91DAD}"/>
              </a:ext>
            </a:extLst>
          </p:cNvPr>
          <p:cNvSpPr/>
          <p:nvPr/>
        </p:nvSpPr>
        <p:spPr>
          <a:xfrm>
            <a:off x="5832393" y="1506996"/>
            <a:ext cx="4856631" cy="251875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Present By -</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        MAYUR SUDHIR CHAVHAN</a:t>
            </a:r>
          </a:p>
        </p:txBody>
      </p:sp>
      <p:sp>
        <p:nvSpPr>
          <p:cNvPr id="5" name="Cloud 4">
            <a:extLst>
              <a:ext uri="{FF2B5EF4-FFF2-40B4-BE49-F238E27FC236}">
                <a16:creationId xmlns:a16="http://schemas.microsoft.com/office/drawing/2014/main" id="{F10A2886-4F4B-50E0-396B-9A9DDC903C46}"/>
              </a:ext>
            </a:extLst>
          </p:cNvPr>
          <p:cNvSpPr/>
          <p:nvPr/>
        </p:nvSpPr>
        <p:spPr>
          <a:xfrm>
            <a:off x="7451083" y="4410379"/>
            <a:ext cx="3512192" cy="158553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Rounded MT Bold" panose="020F0704030504030204" pitchFamily="34" charset="0"/>
                <a:ea typeface="Calibri" panose="020F0502020204030204" pitchFamily="34" charset="0"/>
                <a:cs typeface="Calibri" panose="020F0502020204030204" pitchFamily="34" charset="0"/>
              </a:rPr>
              <a:t>Mentor : </a:t>
            </a:r>
          </a:p>
          <a:p>
            <a:pPr algn="l"/>
            <a:r>
              <a:rPr lang="en-US"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Rounded MT Bold" panose="020F0704030504030204" pitchFamily="34" charset="0"/>
                <a:ea typeface="Calibri" panose="020F0502020204030204" pitchFamily="34" charset="0"/>
                <a:cs typeface="Calibri" panose="020F0502020204030204" pitchFamily="34" charset="0"/>
              </a:rPr>
              <a:t>        </a:t>
            </a:r>
            <a:r>
              <a:rPr lang="en-IN" sz="1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Rounded MT Bold" panose="020F0704030504030204" pitchFamily="34" charset="0"/>
                <a:ea typeface="Calibri" panose="020F0502020204030204" pitchFamily="34" charset="0"/>
                <a:cs typeface="Calibri" panose="020F0502020204030204" pitchFamily="34" charset="0"/>
              </a:rPr>
              <a:t>Sakshi Bokade</a:t>
            </a:r>
            <a:endParaRPr lang="en-US" sz="1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latin typeface="Arial Rounded MT Bold" panose="020F07040305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332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630958D-281D-A46B-B1CF-0E29682AFE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386A69-68E6-1073-EBC9-6B9A37695718}"/>
              </a:ext>
            </a:extLst>
          </p:cNvPr>
          <p:cNvSpPr txBox="1"/>
          <p:nvPr/>
        </p:nvSpPr>
        <p:spPr>
          <a:xfrm>
            <a:off x="224118" y="93904"/>
            <a:ext cx="6866964" cy="6740307"/>
          </a:xfrm>
          <a:prstGeom prst="rect">
            <a:avLst/>
          </a:prstGeom>
          <a:noFill/>
        </p:spPr>
        <p:txBody>
          <a:bodyPr wrap="square">
            <a:spAutoFit/>
          </a:bodyPr>
          <a:lstStyle/>
          <a:p>
            <a:r>
              <a:rPr lang="en-IN" b="1" dirty="0"/>
              <a:t>Step 3: Migrating Application Data to Amazon RDS Instance</a:t>
            </a:r>
            <a:endParaRPr lang="en-IN" dirty="0"/>
          </a:p>
          <a:p>
            <a:r>
              <a:rPr lang="en-IN" dirty="0"/>
              <a:t>     Data Migration Steps</a:t>
            </a:r>
          </a:p>
          <a:p>
            <a:pPr marL="400050" indent="-400050">
              <a:buFont typeface="+mj-lt"/>
              <a:buAutoNum type="romanUcPeriod"/>
            </a:pPr>
            <a:r>
              <a:rPr lang="en-IN" dirty="0"/>
              <a:t>Connect to </a:t>
            </a:r>
            <a:r>
              <a:rPr lang="en-IN" dirty="0" err="1"/>
              <a:t>CafeInstance</a:t>
            </a:r>
            <a:endParaRPr lang="en-IN" dirty="0"/>
          </a:p>
          <a:p>
            <a:pPr marL="400050" indent="-400050">
              <a:buFont typeface="+mj-lt"/>
              <a:buAutoNum type="romanUcPeriod"/>
            </a:pPr>
            <a:r>
              <a:rPr lang="en-IN" dirty="0"/>
              <a:t>Use EC2 Instance Connect.</a:t>
            </a:r>
          </a:p>
          <a:p>
            <a:pPr marL="400050" indent="-400050">
              <a:buFont typeface="+mj-lt"/>
              <a:buAutoNum type="romanUcPeriod"/>
            </a:pPr>
            <a:r>
              <a:rPr lang="en-IN" dirty="0">
                <a:sym typeface="Wingdings" panose="05000000000000000000" pitchFamily="2" charset="2"/>
              </a:rPr>
              <a:t>F</a:t>
            </a:r>
            <a:r>
              <a:rPr lang="en-IN" dirty="0"/>
              <a:t>ollow previous instructions to connect.</a:t>
            </a:r>
          </a:p>
          <a:p>
            <a:pPr marL="400050" indent="-400050">
              <a:buFont typeface="+mj-lt"/>
              <a:buAutoNum type="romanUcPeriod"/>
            </a:pPr>
            <a:r>
              <a:rPr lang="en-IN" dirty="0"/>
              <a:t>Create Local Database Backup</a:t>
            </a:r>
          </a:p>
          <a:p>
            <a:pPr marL="400050" indent="-400050">
              <a:buFont typeface="+mj-lt"/>
              <a:buAutoNum type="romanUcPeriod"/>
            </a:pPr>
            <a:r>
              <a:rPr lang="en-IN" dirty="0"/>
              <a:t>Use </a:t>
            </a:r>
            <a:r>
              <a:rPr lang="en-IN" dirty="0" err="1"/>
              <a:t>mysqldump</a:t>
            </a:r>
            <a:r>
              <a:rPr lang="en-IN" dirty="0"/>
              <a:t> utility.</a:t>
            </a:r>
          </a:p>
          <a:p>
            <a:pPr marL="400050" indent="-400050">
              <a:buFont typeface="+mj-lt"/>
              <a:buAutoNum type="romanUcPeriod"/>
            </a:pPr>
            <a:r>
              <a:rPr lang="en-IN" dirty="0"/>
              <a:t>Command: </a:t>
            </a:r>
            <a:r>
              <a:rPr lang="en-IN" dirty="0" err="1"/>
              <a:t>mysqldump</a:t>
            </a:r>
            <a:r>
              <a:rPr lang="en-IN" dirty="0"/>
              <a:t> --user=root --password='Re:Start!9' --databases </a:t>
            </a:r>
            <a:r>
              <a:rPr lang="en-IN" dirty="0" err="1"/>
              <a:t>cafe_db</a:t>
            </a:r>
            <a:r>
              <a:rPr lang="en-IN" dirty="0"/>
              <a:t> --add-drop-database &gt; </a:t>
            </a:r>
            <a:r>
              <a:rPr lang="en-IN" dirty="0" err="1"/>
              <a:t>cafedb-backup.sql</a:t>
            </a:r>
            <a:endParaRPr lang="en-IN" dirty="0"/>
          </a:p>
          <a:p>
            <a:pPr marL="400050" indent="-400050">
              <a:buFont typeface="+mj-lt"/>
              <a:buAutoNum type="romanUcPeriod"/>
            </a:pPr>
            <a:r>
              <a:rPr lang="en-IN" dirty="0"/>
              <a:t>Review Backup Contents</a:t>
            </a:r>
          </a:p>
          <a:p>
            <a:pPr marL="400050" indent="-400050">
              <a:buFont typeface="+mj-lt"/>
              <a:buAutoNum type="romanUcPeriod"/>
            </a:pPr>
            <a:r>
              <a:rPr lang="en-IN" dirty="0"/>
              <a:t>Open </a:t>
            </a:r>
            <a:r>
              <a:rPr lang="en-IN" dirty="0" err="1"/>
              <a:t>cafedb-backup.sql</a:t>
            </a:r>
            <a:r>
              <a:rPr lang="en-IN" dirty="0"/>
              <a:t> in text editor.</a:t>
            </a:r>
          </a:p>
          <a:p>
            <a:pPr marL="400050" indent="-400050">
              <a:buFont typeface="+mj-lt"/>
              <a:buAutoNum type="romanUcPeriod"/>
            </a:pPr>
            <a:r>
              <a:rPr lang="en-IN" dirty="0"/>
              <a:t>View SQL commands for database schema and data.</a:t>
            </a:r>
          </a:p>
          <a:p>
            <a:pPr marL="400050" indent="-400050">
              <a:buFont typeface="+mj-lt"/>
              <a:buAutoNum type="romanUcPeriod"/>
            </a:pPr>
            <a:r>
              <a:rPr lang="en-IN" dirty="0">
                <a:sym typeface="Wingdings" panose="05000000000000000000" pitchFamily="2" charset="2"/>
              </a:rPr>
              <a:t>To </a:t>
            </a:r>
            <a:r>
              <a:rPr lang="en-IN" dirty="0"/>
              <a:t>Restore Backup to Amazon RDS</a:t>
            </a:r>
          </a:p>
          <a:p>
            <a:pPr marL="400050" indent="-400050">
              <a:buFont typeface="+mj-lt"/>
              <a:buAutoNum type="romanUcPeriod"/>
            </a:pPr>
            <a:r>
              <a:rPr lang="en-IN" dirty="0"/>
              <a:t>Command: </a:t>
            </a:r>
            <a:r>
              <a:rPr lang="en-IN" dirty="0" err="1"/>
              <a:t>mysql</a:t>
            </a:r>
            <a:r>
              <a:rPr lang="en-IN" dirty="0"/>
              <a:t> --user=root --password='Re:Start!9' --host=&lt;RDS Instance Database Endpoint Address&gt; &lt; </a:t>
            </a:r>
            <a:r>
              <a:rPr lang="en-IN" dirty="0" err="1"/>
              <a:t>cafedb-backup.sql</a:t>
            </a:r>
            <a:endParaRPr lang="en-IN" dirty="0"/>
          </a:p>
          <a:p>
            <a:pPr marL="400050" indent="-400050">
              <a:buFont typeface="+mj-lt"/>
              <a:buAutoNum type="romanUcPeriod"/>
            </a:pPr>
            <a:r>
              <a:rPr lang="en-IN" dirty="0">
                <a:sym typeface="Wingdings" panose="05000000000000000000" pitchFamily="2" charset="2"/>
              </a:rPr>
              <a:t>To </a:t>
            </a:r>
            <a:r>
              <a:rPr lang="en-IN" dirty="0"/>
              <a:t>Verify Data Migration</a:t>
            </a:r>
          </a:p>
          <a:p>
            <a:pPr marL="400050" indent="-400050">
              <a:buFont typeface="+mj-lt"/>
              <a:buAutoNum type="romanUcPeriod"/>
            </a:pPr>
            <a:r>
              <a:rPr lang="en-IN" dirty="0"/>
              <a:t>Command: </a:t>
            </a:r>
            <a:r>
              <a:rPr lang="en-IN" dirty="0" err="1"/>
              <a:t>mysql</a:t>
            </a:r>
            <a:r>
              <a:rPr lang="en-IN" dirty="0"/>
              <a:t> --user=root --password='Re:Start!9' --host=&lt;RDS Instance Database Endpoint Address&gt; </a:t>
            </a:r>
            <a:r>
              <a:rPr lang="en-IN" dirty="0" err="1"/>
              <a:t>cafe_db</a:t>
            </a:r>
            <a:endParaRPr lang="en-IN" dirty="0"/>
          </a:p>
          <a:p>
            <a:pPr marL="400050" indent="-400050">
              <a:buFont typeface="+mj-lt"/>
              <a:buAutoNum type="romanUcPeriod"/>
            </a:pPr>
            <a:r>
              <a:rPr lang="en-IN" dirty="0"/>
              <a:t>SQL Statement: select * from product;</a:t>
            </a:r>
          </a:p>
          <a:p>
            <a:pPr marL="400050" indent="-400050">
              <a:buFont typeface="+mj-lt"/>
              <a:buAutoNum type="romanUcPeriod"/>
            </a:pPr>
            <a:r>
              <a:rPr lang="en-IN" dirty="0"/>
              <a:t>Exit Interactive SQL Session</a:t>
            </a:r>
          </a:p>
          <a:p>
            <a:pPr marL="400050" indent="-400050">
              <a:buFont typeface="+mj-lt"/>
              <a:buAutoNum type="romanUcPeriod"/>
            </a:pPr>
            <a:r>
              <a:rPr lang="en-IN" dirty="0"/>
              <a:t>Command: exit</a:t>
            </a:r>
          </a:p>
        </p:txBody>
      </p:sp>
      <p:pic>
        <p:nvPicPr>
          <p:cNvPr id="2" name="Picture 1">
            <a:extLst>
              <a:ext uri="{FF2B5EF4-FFF2-40B4-BE49-F238E27FC236}">
                <a16:creationId xmlns:a16="http://schemas.microsoft.com/office/drawing/2014/main" id="{BA6C2F55-5989-8CC6-EB48-ECED127A4D42}"/>
              </a:ext>
            </a:extLst>
          </p:cNvPr>
          <p:cNvPicPr>
            <a:picLocks noChangeAspect="1"/>
          </p:cNvPicPr>
          <p:nvPr/>
        </p:nvPicPr>
        <p:blipFill>
          <a:blip r:embed="rId2"/>
          <a:stretch>
            <a:fillRect/>
          </a:stretch>
        </p:blipFill>
        <p:spPr>
          <a:xfrm>
            <a:off x="7897905" y="1290168"/>
            <a:ext cx="4069977" cy="2599765"/>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7C2E1214-5C48-C7D7-5E6E-7516FEF8FD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384357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FD68659-33F0-3BBA-EBEF-AA6A2426B0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51AD34-710D-65C8-A0FF-D8670A7E332F}"/>
              </a:ext>
            </a:extLst>
          </p:cNvPr>
          <p:cNvSpPr txBox="1"/>
          <p:nvPr/>
        </p:nvSpPr>
        <p:spPr>
          <a:xfrm>
            <a:off x="125412" y="715485"/>
            <a:ext cx="8139952" cy="4247317"/>
          </a:xfrm>
          <a:prstGeom prst="rect">
            <a:avLst/>
          </a:prstGeom>
          <a:noFill/>
        </p:spPr>
        <p:txBody>
          <a:bodyPr wrap="square">
            <a:spAutoFit/>
          </a:bodyPr>
          <a:lstStyle/>
          <a:p>
            <a:r>
              <a:rPr lang="en-US" b="1" dirty="0">
                <a:latin typeface="Open Sans" panose="020B0606030504020204" pitchFamily="34" charset="0"/>
              </a:rPr>
              <a:t>Step</a:t>
            </a:r>
            <a:r>
              <a:rPr lang="en-US" b="1" i="0" dirty="0">
                <a:effectLst/>
                <a:latin typeface="Open Sans" panose="020B0606030504020204" pitchFamily="34" charset="0"/>
              </a:rPr>
              <a:t> 4: Configuring the website to use the Amazon RDS instance</a:t>
            </a:r>
          </a:p>
          <a:p>
            <a:endParaRPr lang="en-US" dirty="0"/>
          </a:p>
          <a:p>
            <a:r>
              <a:rPr lang="en-US" dirty="0"/>
              <a:t>Update Database URL Parameter</a:t>
            </a:r>
          </a:p>
          <a:p>
            <a:pPr marL="400050" indent="-400050">
              <a:buFont typeface="+mj-lt"/>
              <a:buAutoNum type="romanUcPeriod"/>
            </a:pPr>
            <a:r>
              <a:rPr lang="en-US" dirty="0"/>
              <a:t>Go to AWS Systems Manager.</a:t>
            </a:r>
          </a:p>
          <a:p>
            <a:pPr marL="400050" indent="-400050">
              <a:buFont typeface="+mj-lt"/>
              <a:buAutoNum type="romanUcPeriod"/>
            </a:pPr>
            <a:r>
              <a:rPr lang="en-US" dirty="0"/>
              <a:t>Navigate to Parameter Store.</a:t>
            </a:r>
          </a:p>
          <a:p>
            <a:pPr marL="400050" indent="-400050">
              <a:buFont typeface="+mj-lt"/>
              <a:buAutoNum type="romanUcPeriod"/>
            </a:pPr>
            <a:r>
              <a:rPr lang="en-US" dirty="0"/>
              <a:t>Choose /cafe/</a:t>
            </a:r>
            <a:r>
              <a:rPr lang="en-US" dirty="0" err="1"/>
              <a:t>dbUrl</a:t>
            </a:r>
            <a:r>
              <a:rPr lang="en-US" dirty="0"/>
              <a:t> from My parameters.</a:t>
            </a:r>
          </a:p>
          <a:p>
            <a:pPr marL="400050" indent="-400050">
              <a:buFont typeface="+mj-lt"/>
              <a:buAutoNum type="romanUcPeriod"/>
            </a:pPr>
            <a:r>
              <a:rPr lang="en-US" dirty="0"/>
              <a:t>Edit and replace Value with RDS Endpoint Address.</a:t>
            </a:r>
          </a:p>
          <a:p>
            <a:pPr marL="400050" indent="-400050">
              <a:buFont typeface="+mj-lt"/>
              <a:buAutoNum type="romanUcPeriod"/>
            </a:pPr>
            <a:r>
              <a:rPr lang="en-US" dirty="0"/>
              <a:t>Save changes.</a:t>
            </a:r>
          </a:p>
          <a:p>
            <a:pPr marL="400050" indent="-400050">
              <a:buFont typeface="+mj-lt"/>
              <a:buAutoNum type="romanUcPeriod"/>
            </a:pPr>
            <a:r>
              <a:rPr lang="en-US" dirty="0"/>
              <a:t>Test Website</a:t>
            </a:r>
          </a:p>
          <a:p>
            <a:pPr marL="400050" indent="-400050">
              <a:buFont typeface="+mj-lt"/>
              <a:buAutoNum type="romanUcPeriod"/>
            </a:pPr>
            <a:r>
              <a:rPr lang="en-US" dirty="0"/>
              <a:t>Open new browser window with </a:t>
            </a:r>
            <a:r>
              <a:rPr lang="en-US" dirty="0" err="1"/>
              <a:t>CafeInstanceURL</a:t>
            </a:r>
            <a:r>
              <a:rPr lang="en-US" dirty="0"/>
              <a:t>.</a:t>
            </a:r>
          </a:p>
          <a:p>
            <a:pPr marL="400050" indent="-400050">
              <a:buFont typeface="+mj-lt"/>
              <a:buAutoNum type="romanUcPeriod"/>
            </a:pPr>
            <a:r>
              <a:rPr lang="en-US" dirty="0"/>
              <a:t>Confirm home page loads correctly.</a:t>
            </a:r>
          </a:p>
          <a:p>
            <a:pPr marL="400050" indent="-400050">
              <a:buFont typeface="+mj-lt"/>
              <a:buAutoNum type="romanUcPeriod"/>
            </a:pPr>
            <a:r>
              <a:rPr lang="en-US" dirty="0">
                <a:sym typeface="Wingdings" panose="05000000000000000000" pitchFamily="2" charset="2"/>
              </a:rPr>
              <a:t></a:t>
            </a:r>
            <a:r>
              <a:rPr lang="en-US" dirty="0"/>
              <a:t>Check Order History tab for order count.</a:t>
            </a:r>
          </a:p>
          <a:p>
            <a:pPr marL="400050" indent="-400050">
              <a:buFont typeface="+mj-lt"/>
              <a:buAutoNum type="romanUcPeriod"/>
            </a:pPr>
            <a:r>
              <a:rPr lang="en-US" dirty="0">
                <a:sym typeface="Wingdings" panose="05000000000000000000" pitchFamily="2" charset="2"/>
              </a:rPr>
              <a:t></a:t>
            </a:r>
            <a:r>
              <a:rPr lang="en-US" dirty="0"/>
              <a:t>Compare with pre-migration order count.</a:t>
            </a:r>
          </a:p>
          <a:p>
            <a:pPr marL="400050" indent="-400050">
              <a:buFont typeface="+mj-lt"/>
              <a:buAutoNum type="romanUcPeriod"/>
            </a:pPr>
            <a:r>
              <a:rPr lang="en-US" dirty="0"/>
              <a:t>(Optional) Place new orders for verification.</a:t>
            </a:r>
          </a:p>
          <a:p>
            <a:pPr marL="400050" indent="-400050">
              <a:buFont typeface="+mj-lt"/>
              <a:buAutoNum type="romanUcPeriod"/>
            </a:pPr>
            <a:r>
              <a:rPr lang="en-US" dirty="0"/>
              <a:t>Outcome</a:t>
            </a:r>
          </a:p>
        </p:txBody>
      </p:sp>
      <p:pic>
        <p:nvPicPr>
          <p:cNvPr id="2" name="Picture 1">
            <a:extLst>
              <a:ext uri="{FF2B5EF4-FFF2-40B4-BE49-F238E27FC236}">
                <a16:creationId xmlns:a16="http://schemas.microsoft.com/office/drawing/2014/main" id="{55D7C780-BA39-F0FA-D033-078AA997AED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pic>
        <p:nvPicPr>
          <p:cNvPr id="4" name="Picture 3">
            <a:extLst>
              <a:ext uri="{FF2B5EF4-FFF2-40B4-BE49-F238E27FC236}">
                <a16:creationId xmlns:a16="http://schemas.microsoft.com/office/drawing/2014/main" id="{B1BCC262-60D1-D619-9473-1D2FC04C63E1}"/>
              </a:ext>
            </a:extLst>
          </p:cNvPr>
          <p:cNvPicPr>
            <a:picLocks noChangeAspect="1"/>
          </p:cNvPicPr>
          <p:nvPr/>
        </p:nvPicPr>
        <p:blipFill>
          <a:blip r:embed="rId4"/>
          <a:stretch>
            <a:fillRect/>
          </a:stretch>
        </p:blipFill>
        <p:spPr>
          <a:xfrm>
            <a:off x="8256493" y="1299881"/>
            <a:ext cx="3736409" cy="2294966"/>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D04F81B2-4025-4DEB-B353-4CF6FA4A51BF}"/>
              </a:ext>
            </a:extLst>
          </p:cNvPr>
          <p:cNvPicPr>
            <a:picLocks noChangeAspect="1"/>
          </p:cNvPicPr>
          <p:nvPr/>
        </p:nvPicPr>
        <p:blipFill>
          <a:blip r:embed="rId5"/>
          <a:stretch>
            <a:fillRect/>
          </a:stretch>
        </p:blipFill>
        <p:spPr>
          <a:xfrm>
            <a:off x="8256492" y="3942419"/>
            <a:ext cx="3772267" cy="2232212"/>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4534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B466476-AB8A-D3D2-422F-A789448A39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9DF887-924D-FC39-0FD5-578267CF209E}"/>
              </a:ext>
            </a:extLst>
          </p:cNvPr>
          <p:cNvSpPr txBox="1"/>
          <p:nvPr/>
        </p:nvSpPr>
        <p:spPr>
          <a:xfrm>
            <a:off x="152399" y="522616"/>
            <a:ext cx="7216590" cy="5016758"/>
          </a:xfrm>
          <a:prstGeom prst="rect">
            <a:avLst/>
          </a:prstGeom>
          <a:noFill/>
        </p:spPr>
        <p:txBody>
          <a:bodyPr wrap="square">
            <a:spAutoFit/>
          </a:bodyPr>
          <a:lstStyle/>
          <a:p>
            <a:r>
              <a:rPr lang="en-US" sz="1600" b="1">
                <a:latin typeface="Open Sans" panose="020B0606030504020204" pitchFamily="34" charset="0"/>
              </a:rPr>
              <a:t>Step</a:t>
            </a:r>
            <a:r>
              <a:rPr lang="en-US" sz="1600" b="1" i="0">
                <a:effectLst/>
                <a:latin typeface="Open Sans" panose="020B0606030504020204" pitchFamily="34" charset="0"/>
              </a:rPr>
              <a:t> </a:t>
            </a:r>
            <a:r>
              <a:rPr lang="en-US" sz="1600" b="1" i="0" dirty="0">
                <a:effectLst/>
                <a:latin typeface="Open Sans" panose="020B0606030504020204" pitchFamily="34" charset="0"/>
              </a:rPr>
              <a:t>5: Monitoring the Amazon RDS database</a:t>
            </a:r>
            <a:endParaRPr lang="en-US" sz="1600" dirty="0"/>
          </a:p>
          <a:p>
            <a:endParaRPr lang="en-US" sz="1600" dirty="0"/>
          </a:p>
          <a:p>
            <a:r>
              <a:rPr lang="en-US" sz="1600" dirty="0"/>
              <a:t>Accessing RDS Metrics-</a:t>
            </a:r>
          </a:p>
          <a:p>
            <a:pPr marL="400050" indent="-400050">
              <a:buFont typeface="+mj-lt"/>
              <a:buAutoNum type="romanUcPeriod"/>
            </a:pPr>
            <a:r>
              <a:rPr lang="en-US" sz="1600" dirty="0"/>
              <a:t>Go to RDS Management Console.</a:t>
            </a:r>
          </a:p>
          <a:p>
            <a:pPr marL="400050" indent="-400050">
              <a:buFont typeface="+mj-lt"/>
              <a:buAutoNum type="romanUcPeriod"/>
            </a:pPr>
            <a:r>
              <a:rPr lang="en-US" sz="1600" dirty="0"/>
              <a:t>Choose Databases and select </a:t>
            </a:r>
            <a:r>
              <a:rPr lang="en-US" sz="1600" dirty="0" err="1"/>
              <a:t>cafedbinstance</a:t>
            </a:r>
            <a:r>
              <a:rPr lang="en-US" sz="1600" dirty="0"/>
              <a:t>.</a:t>
            </a:r>
          </a:p>
          <a:p>
            <a:pPr marL="400050" indent="-400050">
              <a:buFont typeface="+mj-lt"/>
              <a:buAutoNum type="romanUcPeriod"/>
            </a:pPr>
            <a:r>
              <a:rPr lang="en-US" sz="1600" dirty="0"/>
              <a:t>Navigate to the Monitoring tab.</a:t>
            </a:r>
          </a:p>
          <a:p>
            <a:pPr marL="400050" indent="-400050">
              <a:buFont typeface="+mj-lt"/>
              <a:buAutoNum type="romanUcPeriod"/>
            </a:pPr>
            <a:r>
              <a:rPr lang="en-US" sz="1600" dirty="0">
                <a:sym typeface="Wingdings" panose="05000000000000000000" pitchFamily="2" charset="2"/>
              </a:rPr>
              <a:t></a:t>
            </a:r>
            <a:r>
              <a:rPr lang="en-US" sz="1600" dirty="0"/>
              <a:t>View default metrics like CPU utilization, database connections, storage space, memory, write/read IOPS.</a:t>
            </a:r>
          </a:p>
          <a:p>
            <a:pPr marL="400050" indent="-400050">
              <a:buFont typeface="+mj-lt"/>
              <a:buAutoNum type="romanUcPeriod"/>
            </a:pPr>
            <a:r>
              <a:rPr lang="en-US" sz="1600" dirty="0">
                <a:sym typeface="Wingdings" panose="05000000000000000000" pitchFamily="2" charset="2"/>
              </a:rPr>
              <a:t></a:t>
            </a:r>
            <a:r>
              <a:rPr lang="en-US" sz="1600" dirty="0"/>
              <a:t>Monitoring Database Connections</a:t>
            </a:r>
          </a:p>
          <a:p>
            <a:pPr marL="400050" indent="-400050">
              <a:buFont typeface="+mj-lt"/>
              <a:buAutoNum type="romanUcPeriod"/>
            </a:pPr>
            <a:endParaRPr lang="en-US" sz="1600" dirty="0"/>
          </a:p>
          <a:p>
            <a:pPr marL="400050" indent="-400050">
              <a:buFont typeface="+mj-lt"/>
              <a:buAutoNum type="romanUcPeriod"/>
            </a:pPr>
            <a:r>
              <a:rPr lang="en-US" sz="1600" dirty="0"/>
              <a:t>Identify and monitor the Database Connections metric-</a:t>
            </a:r>
          </a:p>
          <a:p>
            <a:pPr marL="400050" indent="-400050">
              <a:buFont typeface="+mj-lt"/>
              <a:buAutoNum type="romanUcPeriod"/>
            </a:pPr>
            <a:r>
              <a:rPr lang="en-US" sz="1600" dirty="0">
                <a:sym typeface="Wingdings" panose="05000000000000000000" pitchFamily="2" charset="2"/>
              </a:rPr>
              <a:t></a:t>
            </a:r>
            <a:r>
              <a:rPr lang="en-US" sz="1600" dirty="0"/>
              <a:t>Open an SQL session from </a:t>
            </a:r>
            <a:r>
              <a:rPr lang="en-US" sz="1600" dirty="0" err="1"/>
              <a:t>CafeInstance</a:t>
            </a:r>
            <a:r>
              <a:rPr lang="en-US" sz="1600" dirty="0"/>
              <a:t>.</a:t>
            </a:r>
          </a:p>
          <a:p>
            <a:pPr marL="400050" indent="-400050">
              <a:buFont typeface="+mj-lt"/>
              <a:buAutoNum type="romanUcPeriod"/>
            </a:pPr>
            <a:r>
              <a:rPr lang="en-US" sz="1600" dirty="0">
                <a:sym typeface="Wingdings" panose="05000000000000000000" pitchFamily="2" charset="2"/>
              </a:rPr>
              <a:t></a:t>
            </a:r>
            <a:r>
              <a:rPr lang="en-US" sz="1600" dirty="0"/>
              <a:t>Retrieve data from the product table.</a:t>
            </a:r>
          </a:p>
          <a:p>
            <a:pPr marL="400050" indent="-400050">
              <a:buFont typeface="+mj-lt"/>
              <a:buAutoNum type="romanUcPeriod"/>
            </a:pPr>
            <a:r>
              <a:rPr lang="en-US" sz="1600" dirty="0"/>
              <a:t>Observe the increase in the </a:t>
            </a:r>
            <a:r>
              <a:rPr lang="en-US" sz="1600" dirty="0" err="1"/>
              <a:t>DatabaseConnections</a:t>
            </a:r>
            <a:r>
              <a:rPr lang="en-US" sz="1600" dirty="0"/>
              <a:t> graph on RDS console.</a:t>
            </a:r>
          </a:p>
          <a:p>
            <a:pPr marL="400050" indent="-400050">
              <a:buFont typeface="+mj-lt"/>
              <a:buAutoNum type="romanUcPeriod"/>
            </a:pPr>
            <a:r>
              <a:rPr lang="en-US" sz="1600" dirty="0">
                <a:sym typeface="Wingdings" panose="05000000000000000000" pitchFamily="2" charset="2"/>
              </a:rPr>
              <a:t></a:t>
            </a:r>
            <a:r>
              <a:rPr lang="en-US" sz="1600" dirty="0"/>
              <a:t>Closing Connection</a:t>
            </a:r>
          </a:p>
          <a:p>
            <a:pPr marL="400050" indent="-400050">
              <a:buFont typeface="+mj-lt"/>
              <a:buAutoNum type="romanUcPeriod"/>
            </a:pPr>
            <a:r>
              <a:rPr lang="en-US" sz="1600" dirty="0">
                <a:sym typeface="Wingdings" panose="05000000000000000000" pitchFamily="2" charset="2"/>
              </a:rPr>
              <a:t></a:t>
            </a:r>
            <a:r>
              <a:rPr lang="en-US" sz="1600" dirty="0"/>
              <a:t>Exit the SQL session in </a:t>
            </a:r>
            <a:r>
              <a:rPr lang="en-US" sz="1600" dirty="0" err="1"/>
              <a:t>CafeInstance</a:t>
            </a:r>
            <a:r>
              <a:rPr lang="en-US" sz="1600" dirty="0"/>
              <a:t>.</a:t>
            </a:r>
          </a:p>
          <a:p>
            <a:pPr marL="400050" indent="-400050">
              <a:buFont typeface="+mj-lt"/>
              <a:buAutoNum type="romanUcPeriod"/>
            </a:pPr>
            <a:r>
              <a:rPr lang="en-US" sz="1600" dirty="0">
                <a:sym typeface="Wingdings" panose="05000000000000000000" pitchFamily="2" charset="2"/>
              </a:rPr>
              <a:t></a:t>
            </a:r>
            <a:r>
              <a:rPr lang="en-US" sz="1600" dirty="0"/>
              <a:t>After 1 minute, refresh the </a:t>
            </a:r>
            <a:r>
              <a:rPr lang="en-US" sz="1600" dirty="0" err="1"/>
              <a:t>DatabaseConnections</a:t>
            </a:r>
            <a:r>
              <a:rPr lang="en-US" sz="1600" dirty="0"/>
              <a:t> graph.</a:t>
            </a:r>
          </a:p>
          <a:p>
            <a:pPr marL="400050" indent="-400050">
              <a:buFont typeface="+mj-lt"/>
              <a:buAutoNum type="romanUcPeriod"/>
            </a:pPr>
            <a:r>
              <a:rPr lang="en-US" sz="1600" dirty="0">
                <a:sym typeface="Wingdings" panose="05000000000000000000" pitchFamily="2" charset="2"/>
              </a:rPr>
              <a:t></a:t>
            </a:r>
            <a:r>
              <a:rPr lang="en-US" sz="1600" dirty="0"/>
              <a:t>Confirm the decrease in the number of connections.</a:t>
            </a:r>
          </a:p>
          <a:p>
            <a:pPr marL="400050" indent="-400050">
              <a:buFont typeface="+mj-lt"/>
              <a:buAutoNum type="romanUcPeriod"/>
            </a:pPr>
            <a:r>
              <a:rPr lang="en-US" sz="1600" dirty="0"/>
              <a:t>Exploring Other Metrics</a:t>
            </a:r>
          </a:p>
        </p:txBody>
      </p:sp>
      <p:pic>
        <p:nvPicPr>
          <p:cNvPr id="2" name="Picture 1">
            <a:extLst>
              <a:ext uri="{FF2B5EF4-FFF2-40B4-BE49-F238E27FC236}">
                <a16:creationId xmlns:a16="http://schemas.microsoft.com/office/drawing/2014/main" id="{E076E83A-65A0-35D7-52A0-3223851D0921}"/>
              </a:ext>
            </a:extLst>
          </p:cNvPr>
          <p:cNvPicPr>
            <a:picLocks noChangeAspect="1"/>
          </p:cNvPicPr>
          <p:nvPr/>
        </p:nvPicPr>
        <p:blipFill>
          <a:blip r:embed="rId2"/>
          <a:stretch>
            <a:fillRect/>
          </a:stretch>
        </p:blipFill>
        <p:spPr>
          <a:xfrm>
            <a:off x="7754472" y="3890682"/>
            <a:ext cx="4143686" cy="2608730"/>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AD48A896-4C8E-AEA0-A981-BC29890DE1F3}"/>
              </a:ext>
            </a:extLst>
          </p:cNvPr>
          <p:cNvPicPr>
            <a:picLocks noChangeAspect="1"/>
          </p:cNvPicPr>
          <p:nvPr/>
        </p:nvPicPr>
        <p:blipFill>
          <a:blip r:embed="rId3"/>
          <a:stretch>
            <a:fillRect/>
          </a:stretch>
        </p:blipFill>
        <p:spPr>
          <a:xfrm>
            <a:off x="7754472" y="1192305"/>
            <a:ext cx="4143686" cy="2438400"/>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30F80ABB-0EDD-94D3-692F-B75CDE49E49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96085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4CFFED4-0715-E681-C750-8E322AF0EC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2CAB8E-D81C-2621-F836-71B4C1E8AEA5}"/>
              </a:ext>
            </a:extLst>
          </p:cNvPr>
          <p:cNvSpPr txBox="1"/>
          <p:nvPr/>
        </p:nvSpPr>
        <p:spPr>
          <a:xfrm>
            <a:off x="609599" y="753559"/>
            <a:ext cx="7879977" cy="2862322"/>
          </a:xfrm>
          <a:prstGeom prst="rect">
            <a:avLst/>
          </a:prstGeom>
          <a:noFill/>
        </p:spPr>
        <p:txBody>
          <a:bodyPr wrap="square">
            <a:spAutoFit/>
          </a:bodyPr>
          <a:lstStyle/>
          <a:p>
            <a:r>
              <a:rPr lang="en-US" b="1" dirty="0"/>
              <a:t>Conclusion -</a:t>
            </a:r>
          </a:p>
          <a:p>
            <a:endParaRPr lang="en-US" dirty="0"/>
          </a:p>
          <a:p>
            <a:pPr marL="285750" indent="-285750">
              <a:buFont typeface="Wingdings" panose="05000000000000000000" pitchFamily="2" charset="2"/>
              <a:buChar char="§"/>
            </a:pPr>
            <a:r>
              <a:rPr lang="en-US" dirty="0"/>
              <a:t>Created an Amazon RDS MariaDB instance by using the AWS CLI</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Migrated data from a MariaDB database on an EC2 instance to an Amazon RDS MariaDB instance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Monitored the Amazon RDS instance by using CloudWatch metrics</a:t>
            </a:r>
          </a:p>
          <a:p>
            <a:endParaRPr lang="en-US" dirty="0"/>
          </a:p>
          <a:p>
            <a:r>
              <a:rPr lang="en-US" dirty="0"/>
              <a:t> </a:t>
            </a:r>
            <a:endParaRPr lang="en-IN" dirty="0"/>
          </a:p>
        </p:txBody>
      </p:sp>
      <p:pic>
        <p:nvPicPr>
          <p:cNvPr id="2" name="Picture 1">
            <a:extLst>
              <a:ext uri="{FF2B5EF4-FFF2-40B4-BE49-F238E27FC236}">
                <a16:creationId xmlns:a16="http://schemas.microsoft.com/office/drawing/2014/main" id="{BE6FEEFA-23BC-B785-29DF-552FF11FEA5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
        <p:nvSpPr>
          <p:cNvPr id="4" name="Cloud 3">
            <a:extLst>
              <a:ext uri="{FF2B5EF4-FFF2-40B4-BE49-F238E27FC236}">
                <a16:creationId xmlns:a16="http://schemas.microsoft.com/office/drawing/2014/main" id="{1C87E402-E031-7CB7-D712-9DFA707CABD0}"/>
              </a:ext>
            </a:extLst>
          </p:cNvPr>
          <p:cNvSpPr/>
          <p:nvPr/>
        </p:nvSpPr>
        <p:spPr>
          <a:xfrm>
            <a:off x="4957483" y="4643194"/>
            <a:ext cx="3666564" cy="186465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Thank You </a:t>
            </a:r>
          </a:p>
        </p:txBody>
      </p:sp>
      <p:sp>
        <p:nvSpPr>
          <p:cNvPr id="8" name="TextBox 7">
            <a:extLst>
              <a:ext uri="{FF2B5EF4-FFF2-40B4-BE49-F238E27FC236}">
                <a16:creationId xmlns:a16="http://schemas.microsoft.com/office/drawing/2014/main" id="{B9B5BB5B-75B2-F681-CA44-658A0E39DD1D}"/>
              </a:ext>
            </a:extLst>
          </p:cNvPr>
          <p:cNvSpPr txBox="1"/>
          <p:nvPr/>
        </p:nvSpPr>
        <p:spPr>
          <a:xfrm>
            <a:off x="385481" y="3574162"/>
            <a:ext cx="10183907" cy="338554"/>
          </a:xfrm>
          <a:prstGeom prst="rect">
            <a:avLst/>
          </a:prstGeom>
          <a:noFill/>
        </p:spPr>
        <p:txBody>
          <a:bodyPr wrap="square" rtlCol="0">
            <a:spAutoFit/>
          </a:bodyPr>
          <a:lstStyle/>
          <a:p>
            <a:r>
              <a:rPr lang="en-US" sz="1600" b="1" dirty="0"/>
              <a:t>**Note- For </a:t>
            </a:r>
            <a:r>
              <a:rPr lang="en-IN" sz="1600" b="1" dirty="0"/>
              <a:t>more information Visit </a:t>
            </a:r>
            <a:r>
              <a:rPr lang="en-IN" sz="1600" b="1" u="sng" dirty="0">
                <a:hlinkClick r:id="rId4">
                  <a:extLst>
                    <a:ext uri="{A12FA001-AC4F-418D-AE19-62706E023703}">
                      <ahyp:hlinkClr xmlns:ahyp="http://schemas.microsoft.com/office/drawing/2018/hyperlinkcolor" val="tx"/>
                    </a:ext>
                  </a:extLst>
                </a:hlinkClick>
              </a:rPr>
              <a:t>https://github.com/Msc2905 </a:t>
            </a:r>
            <a:endParaRPr lang="en-US" sz="1600" b="1" u="sng" dirty="0"/>
          </a:p>
        </p:txBody>
      </p:sp>
    </p:spTree>
    <p:extLst>
      <p:ext uri="{BB962C8B-B14F-4D97-AF65-F5344CB8AC3E}">
        <p14:creationId xmlns:p14="http://schemas.microsoft.com/office/powerpoint/2010/main" val="30047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92F866-3961-6706-6A83-2A9BB319C785}"/>
              </a:ext>
            </a:extLst>
          </p:cNvPr>
          <p:cNvSpPr txBox="1"/>
          <p:nvPr/>
        </p:nvSpPr>
        <p:spPr>
          <a:xfrm>
            <a:off x="518831" y="374400"/>
            <a:ext cx="3316941" cy="461665"/>
          </a:xfrm>
          <a:prstGeom prst="rect">
            <a:avLst/>
          </a:prstGeom>
          <a:noFill/>
        </p:spPr>
        <p:txBody>
          <a:bodyPr wrap="square" rtlCol="0">
            <a:spAutoFit/>
          </a:bodyPr>
          <a:lstStyle/>
          <a:p>
            <a:r>
              <a:rPr lang="en-US" sz="2400" b="1" dirty="0"/>
              <a:t>Project </a:t>
            </a:r>
            <a:r>
              <a:rPr lang="en-IN" sz="2400" b="1" dirty="0"/>
              <a:t>Overview</a:t>
            </a:r>
            <a:r>
              <a:rPr lang="en-US" sz="2400" b="1" dirty="0"/>
              <a:t>-</a:t>
            </a:r>
          </a:p>
        </p:txBody>
      </p:sp>
      <p:sp>
        <p:nvSpPr>
          <p:cNvPr id="3" name="TextBox 2">
            <a:extLst>
              <a:ext uri="{FF2B5EF4-FFF2-40B4-BE49-F238E27FC236}">
                <a16:creationId xmlns:a16="http://schemas.microsoft.com/office/drawing/2014/main" id="{8F954136-15DF-FF22-235B-3B627F9B12C5}"/>
              </a:ext>
            </a:extLst>
          </p:cNvPr>
          <p:cNvSpPr txBox="1"/>
          <p:nvPr/>
        </p:nvSpPr>
        <p:spPr>
          <a:xfrm>
            <a:off x="1615980" y="836065"/>
            <a:ext cx="8639175" cy="3170099"/>
          </a:xfrm>
          <a:prstGeom prst="rect">
            <a:avLst/>
          </a:prstGeom>
          <a:noFill/>
        </p:spPr>
        <p:txBody>
          <a:bodyPr wrap="square">
            <a:spAutoFit/>
          </a:bodyPr>
          <a:lstStyle/>
          <a:p>
            <a:pPr algn="l"/>
            <a:r>
              <a:rPr lang="en-US"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In this Project, you migrate the web application to use a fully managed Amazon Relational Database Service (Amazon RDS) database (DB) instance instead of a local database instance.</a:t>
            </a:r>
          </a:p>
          <a:p>
            <a:pPr algn="l"/>
            <a:r>
              <a:rPr lang="en-US"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You begin by generating some data on the existing database. This data is migrated to the new Amazon RDS instance.</a:t>
            </a:r>
          </a:p>
          <a:p>
            <a:pPr algn="l"/>
            <a:r>
              <a:rPr lang="en-US"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During the migration process, you build the required components, including two private subnets in different Availability Zones, a security group for the database instance, and the RDS DB instance itself. After the database has been migrated, you reconfigure the café application to use the Amazon RDS instance instead of a local database.</a:t>
            </a:r>
          </a:p>
          <a:p>
            <a:pPr algn="just"/>
            <a:endParaRPr lang="en-IN" sz="2000" dirty="0"/>
          </a:p>
        </p:txBody>
      </p:sp>
      <p:sp>
        <p:nvSpPr>
          <p:cNvPr id="4" name="TextBox 3">
            <a:extLst>
              <a:ext uri="{FF2B5EF4-FFF2-40B4-BE49-F238E27FC236}">
                <a16:creationId xmlns:a16="http://schemas.microsoft.com/office/drawing/2014/main" id="{4E53C8F4-327C-A8E9-92EE-60C327203BBE}"/>
              </a:ext>
            </a:extLst>
          </p:cNvPr>
          <p:cNvSpPr txBox="1"/>
          <p:nvPr/>
        </p:nvSpPr>
        <p:spPr>
          <a:xfrm>
            <a:off x="365311" y="3752850"/>
            <a:ext cx="4665010" cy="2677656"/>
          </a:xfrm>
          <a:prstGeom prst="rect">
            <a:avLst/>
          </a:prstGeom>
          <a:noFill/>
        </p:spPr>
        <p:txBody>
          <a:bodyPr wrap="square" rtlCol="0">
            <a:spAutoFit/>
          </a:bodyPr>
          <a:lstStyle/>
          <a:p>
            <a:r>
              <a:rPr lang="en-IN" sz="2400" b="1" dirty="0"/>
              <a:t>Technology Use</a:t>
            </a:r>
            <a:r>
              <a:rPr lang="en-US" sz="2400" b="1" dirty="0"/>
              <a:t>-      </a:t>
            </a:r>
          </a:p>
          <a:p>
            <a:pPr marL="2628900" lvl="5" indent="-342900">
              <a:buFont typeface="Wingdings" panose="05000000000000000000" pitchFamily="2" charset="2"/>
              <a:buChar char="v"/>
            </a:pPr>
            <a:r>
              <a:rPr lang="en-US" sz="2400" b="1" dirty="0"/>
              <a:t>AWS RDS</a:t>
            </a:r>
          </a:p>
          <a:p>
            <a:pPr marL="2628900" lvl="5" indent="-342900">
              <a:buFont typeface="Wingdings" panose="05000000000000000000" pitchFamily="2" charset="2"/>
              <a:buChar char="v"/>
            </a:pPr>
            <a:r>
              <a:rPr lang="en-US" sz="2400" b="1" dirty="0"/>
              <a:t>AWS IAM</a:t>
            </a:r>
          </a:p>
          <a:p>
            <a:pPr marL="2628900" lvl="5" indent="-342900">
              <a:buFont typeface="Wingdings" panose="05000000000000000000" pitchFamily="2" charset="2"/>
              <a:buChar char="v"/>
            </a:pPr>
            <a:r>
              <a:rPr lang="en-US" sz="2400" b="1" dirty="0"/>
              <a:t>AWS EC2</a:t>
            </a:r>
          </a:p>
          <a:p>
            <a:pPr marL="2628900" lvl="5" indent="-342900">
              <a:buFont typeface="Wingdings" panose="05000000000000000000" pitchFamily="2" charset="2"/>
              <a:buChar char="v"/>
            </a:pPr>
            <a:r>
              <a:rPr lang="en-US" sz="2400" b="1" dirty="0"/>
              <a:t>AWS VPC</a:t>
            </a:r>
          </a:p>
          <a:p>
            <a:pPr marL="2628900" lvl="5" indent="-342900">
              <a:buFont typeface="Wingdings" panose="05000000000000000000" pitchFamily="2" charset="2"/>
              <a:buChar char="v"/>
            </a:pPr>
            <a:r>
              <a:rPr lang="en-US" sz="2400" b="1" dirty="0"/>
              <a:t>AWS S3</a:t>
            </a:r>
          </a:p>
          <a:p>
            <a:pPr lvl="5"/>
            <a:r>
              <a:rPr lang="en-US" sz="2400" b="1" dirty="0"/>
              <a:t>      </a:t>
            </a:r>
          </a:p>
        </p:txBody>
      </p:sp>
      <p:pic>
        <p:nvPicPr>
          <p:cNvPr id="9" name="Picture 8">
            <a:extLst>
              <a:ext uri="{FF2B5EF4-FFF2-40B4-BE49-F238E27FC236}">
                <a16:creationId xmlns:a16="http://schemas.microsoft.com/office/drawing/2014/main" id="{A0C3F6F4-885A-A20F-86B2-73DC01DFBAA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165859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819B3A5-AA53-6ACA-700A-E0787C7798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A43028-980D-D4B1-0EAB-2B0DE93B35B3}"/>
              </a:ext>
            </a:extLst>
          </p:cNvPr>
          <p:cNvSpPr txBox="1"/>
          <p:nvPr/>
        </p:nvSpPr>
        <p:spPr>
          <a:xfrm>
            <a:off x="905434" y="710113"/>
            <a:ext cx="8651502" cy="2585323"/>
          </a:xfrm>
          <a:prstGeom prst="rect">
            <a:avLst/>
          </a:prstGeom>
          <a:noFill/>
        </p:spPr>
        <p:txBody>
          <a:bodyPr wrap="square">
            <a:spAutoFit/>
          </a:bodyPr>
          <a:lstStyle/>
          <a:p>
            <a:pPr algn="l"/>
            <a:r>
              <a:rPr lang="en-US" sz="2400" b="1" i="0" dirty="0">
                <a:effectLst/>
                <a:latin typeface="Open Sans" panose="020B0606030504020204" pitchFamily="34" charset="0"/>
              </a:rPr>
              <a:t>Objectives</a:t>
            </a:r>
            <a:r>
              <a:rPr lang="en-US" sz="2400" b="1" dirty="0">
                <a:latin typeface="Open Sans" panose="020B0606030504020204" pitchFamily="34" charset="0"/>
              </a:rPr>
              <a:t> -</a:t>
            </a:r>
            <a:endParaRPr lang="en-US" sz="2400" b="1" i="0" dirty="0">
              <a:effectLst/>
              <a:latin typeface="Open Sans" panose="020B0606030504020204" pitchFamily="34" charset="0"/>
            </a:endParaRPr>
          </a:p>
          <a:p>
            <a:pPr lvl="2">
              <a:buFont typeface="Arial" panose="020B0604020202020204" pitchFamily="34" charset="0"/>
              <a:buChar char="•"/>
            </a:pPr>
            <a:r>
              <a:rPr lang="en-US" b="0" i="0" dirty="0">
                <a:solidFill>
                  <a:srgbClr val="333333"/>
                </a:solidFill>
                <a:effectLst/>
                <a:latin typeface="Open Sans" panose="020B0606030504020204" pitchFamily="34" charset="0"/>
              </a:rPr>
              <a:t> </a:t>
            </a:r>
            <a:r>
              <a:rPr lang="en-US" sz="2000" b="0" i="0" dirty="0">
                <a:effectLst/>
                <a:latin typeface="Open Sans" panose="020B0606030504020204" pitchFamily="34" charset="0"/>
              </a:rPr>
              <a:t>Create an Amazon RDS MariaDB instance by using the    </a:t>
            </a:r>
          </a:p>
          <a:p>
            <a:pPr lvl="2"/>
            <a:r>
              <a:rPr lang="en-US" sz="2000" dirty="0">
                <a:latin typeface="Open Sans" panose="020B0606030504020204" pitchFamily="34" charset="0"/>
              </a:rPr>
              <a:t>  </a:t>
            </a:r>
            <a:r>
              <a:rPr lang="en-US" sz="2000" b="0" i="0" dirty="0">
                <a:effectLst/>
                <a:latin typeface="Open Sans" panose="020B0606030504020204" pitchFamily="34" charset="0"/>
              </a:rPr>
              <a:t> AWS CLI.</a:t>
            </a:r>
          </a:p>
          <a:p>
            <a:pPr lvl="2">
              <a:buFont typeface="Arial" panose="020B0604020202020204" pitchFamily="34" charset="0"/>
              <a:buChar char="•"/>
            </a:pPr>
            <a:r>
              <a:rPr lang="en-US" sz="2000" b="0" i="0" dirty="0">
                <a:effectLst/>
                <a:latin typeface="Open Sans" panose="020B0606030504020204" pitchFamily="34" charset="0"/>
              </a:rPr>
              <a:t> Migrate data from a MariaDB database on an EC2 instance</a:t>
            </a:r>
            <a:r>
              <a:rPr lang="en-US" sz="2000" dirty="0">
                <a:latin typeface="Open Sans" panose="020B0606030504020204" pitchFamily="34" charset="0"/>
              </a:rPr>
              <a:t> </a:t>
            </a:r>
          </a:p>
          <a:p>
            <a:pPr lvl="2"/>
            <a:r>
              <a:rPr lang="en-US" sz="2000" b="0" i="0" dirty="0">
                <a:effectLst/>
                <a:latin typeface="Open Sans" panose="020B0606030504020204" pitchFamily="34" charset="0"/>
              </a:rPr>
              <a:t>  to an Amazon RDS MariaDB instance.</a:t>
            </a:r>
          </a:p>
          <a:p>
            <a:pPr lvl="2">
              <a:buFont typeface="Arial" panose="020B0604020202020204" pitchFamily="34" charset="0"/>
              <a:buChar char="•"/>
            </a:pPr>
            <a:r>
              <a:rPr lang="en-US" sz="2000" b="0" i="0" dirty="0">
                <a:effectLst/>
                <a:latin typeface="Open Sans" panose="020B0606030504020204" pitchFamily="34" charset="0"/>
              </a:rPr>
              <a:t> Monitor the Amazon RDS instance by using Amazon</a:t>
            </a:r>
          </a:p>
          <a:p>
            <a:pPr lvl="2"/>
            <a:r>
              <a:rPr lang="en-US" sz="2000" dirty="0">
                <a:latin typeface="Open Sans" panose="020B0606030504020204" pitchFamily="34" charset="0"/>
              </a:rPr>
              <a:t> </a:t>
            </a:r>
            <a:r>
              <a:rPr lang="en-US" sz="2000" b="0" i="0" dirty="0">
                <a:effectLst/>
                <a:latin typeface="Open Sans" panose="020B0606030504020204" pitchFamily="34" charset="0"/>
              </a:rPr>
              <a:t> CloudWatch metrics.</a:t>
            </a:r>
          </a:p>
          <a:p>
            <a:pPr algn="l"/>
            <a:r>
              <a:rPr lang="en-US" b="0" i="0" dirty="0">
                <a:solidFill>
                  <a:srgbClr val="333333"/>
                </a:solidFill>
                <a:effectLst/>
                <a:latin typeface="Open Sans" panose="020B0606030504020204" pitchFamily="34" charset="0"/>
              </a:rPr>
              <a:t> </a:t>
            </a:r>
          </a:p>
        </p:txBody>
      </p:sp>
      <p:pic>
        <p:nvPicPr>
          <p:cNvPr id="2" name="Picture 1">
            <a:extLst>
              <a:ext uri="{FF2B5EF4-FFF2-40B4-BE49-F238E27FC236}">
                <a16:creationId xmlns:a16="http://schemas.microsoft.com/office/drawing/2014/main" id="{C828B5A4-D8E2-CF0D-D440-8E3168B319D3}"/>
              </a:ext>
            </a:extLst>
          </p:cNvPr>
          <p:cNvPicPr>
            <a:picLocks noChangeAspect="1"/>
          </p:cNvPicPr>
          <p:nvPr/>
        </p:nvPicPr>
        <p:blipFill>
          <a:blip r:embed="rId2"/>
          <a:stretch>
            <a:fillRect/>
          </a:stretch>
        </p:blipFill>
        <p:spPr>
          <a:xfrm>
            <a:off x="10428562" y="5827687"/>
            <a:ext cx="1859441" cy="1030313"/>
          </a:xfrm>
          <a:prstGeom prst="rect">
            <a:avLst/>
          </a:prstGeom>
        </p:spPr>
      </p:pic>
      <p:pic>
        <p:nvPicPr>
          <p:cNvPr id="3" name="Picture 2">
            <a:extLst>
              <a:ext uri="{FF2B5EF4-FFF2-40B4-BE49-F238E27FC236}">
                <a16:creationId xmlns:a16="http://schemas.microsoft.com/office/drawing/2014/main" id="{104BD6A6-C927-652B-B803-1DCF352F95BF}"/>
              </a:ext>
            </a:extLst>
          </p:cNvPr>
          <p:cNvPicPr>
            <a:picLocks noChangeAspect="1"/>
          </p:cNvPicPr>
          <p:nvPr/>
        </p:nvPicPr>
        <p:blipFill>
          <a:blip r:embed="rId3"/>
          <a:stretch>
            <a:fillRect/>
          </a:stretch>
        </p:blipFill>
        <p:spPr>
          <a:xfrm>
            <a:off x="8142364" y="0"/>
            <a:ext cx="2286198" cy="1030313"/>
          </a:xfrm>
          <a:prstGeom prst="rect">
            <a:avLst/>
          </a:prstGeom>
        </p:spPr>
      </p:pic>
    </p:spTree>
    <p:extLst>
      <p:ext uri="{BB962C8B-B14F-4D97-AF65-F5344CB8AC3E}">
        <p14:creationId xmlns:p14="http://schemas.microsoft.com/office/powerpoint/2010/main" val="35552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EDC1D53-D7EC-26E1-4D27-EAA25E4612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CB27C9-CE18-D2DC-0C35-0C8E728FB975}"/>
              </a:ext>
            </a:extLst>
          </p:cNvPr>
          <p:cNvSpPr txBox="1"/>
          <p:nvPr/>
        </p:nvSpPr>
        <p:spPr>
          <a:xfrm>
            <a:off x="600636" y="465275"/>
            <a:ext cx="6096000" cy="369332"/>
          </a:xfrm>
          <a:prstGeom prst="rect">
            <a:avLst/>
          </a:prstGeom>
          <a:noFill/>
        </p:spPr>
        <p:txBody>
          <a:bodyPr wrap="square">
            <a:spAutoFit/>
          </a:bodyPr>
          <a:lstStyle/>
          <a:p>
            <a:r>
              <a:rPr lang="en-IN" b="1" i="0" dirty="0">
                <a:effectLst/>
                <a:latin typeface="Open Sans" panose="020B0606030504020204" pitchFamily="34" charset="0"/>
              </a:rPr>
              <a:t>Starting architecture -</a:t>
            </a:r>
            <a:endParaRPr lang="en-IN" dirty="0"/>
          </a:p>
        </p:txBody>
      </p:sp>
      <p:pic>
        <p:nvPicPr>
          <p:cNvPr id="5" name="Picture 4">
            <a:extLst>
              <a:ext uri="{FF2B5EF4-FFF2-40B4-BE49-F238E27FC236}">
                <a16:creationId xmlns:a16="http://schemas.microsoft.com/office/drawing/2014/main" id="{11F5BF77-9F76-9AB7-69E4-DF1D35715A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3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6849036" y="1384914"/>
            <a:ext cx="5190563" cy="4653936"/>
          </a:xfrm>
          <a:prstGeom prst="round2DiagRect">
            <a:avLst>
              <a:gd name="adj1" fmla="val 16667"/>
              <a:gd name="adj2" fmla="val 0"/>
            </a:avLst>
          </a:prstGeom>
          <a:ln w="19050" cap="sq">
            <a:solidFill>
              <a:schemeClr val="tx1"/>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7FA394CF-D4EB-F441-E99D-ABCEF7FCC18D}"/>
              </a:ext>
            </a:extLst>
          </p:cNvPr>
          <p:cNvSpPr txBox="1"/>
          <p:nvPr/>
        </p:nvSpPr>
        <p:spPr>
          <a:xfrm>
            <a:off x="600636" y="984864"/>
            <a:ext cx="6096000" cy="3693319"/>
          </a:xfrm>
          <a:prstGeom prst="rect">
            <a:avLst/>
          </a:prstGeom>
          <a:noFill/>
        </p:spPr>
        <p:txBody>
          <a:bodyPr wrap="square">
            <a:spAutoFit/>
          </a:bodyPr>
          <a:lstStyle/>
          <a:p>
            <a:pPr algn="l"/>
            <a:r>
              <a:rPr lang="en-US" b="0" i="0" dirty="0">
                <a:solidFill>
                  <a:srgbClr val="333333"/>
                </a:solidFill>
                <a:effectLst/>
                <a:latin typeface="Open Sans" panose="020B0606030504020204" pitchFamily="34" charset="0"/>
              </a:rPr>
              <a:t>                                </a:t>
            </a:r>
            <a:r>
              <a:rPr lang="en-US" b="0" i="0" dirty="0">
                <a:solidFill>
                  <a:schemeClr val="tx1">
                    <a:lumMod val="95000"/>
                    <a:lumOff val="5000"/>
                  </a:schemeClr>
                </a:solidFill>
                <a:effectLst/>
                <a:latin typeface="Open Sans" panose="020B0606030504020204" pitchFamily="34" charset="0"/>
              </a:rPr>
              <a:t>The following diagram illustrates the topology of the cafe web application runtime environment before the migration. The application database runs in an Amazon Elastic Compute Cloud (Amazon EC2) Linux, Apache, MySQL, and PHP (LAMP) instance along with the application code. The instance has a T3 small instance type and runs in a public subnet so that internet clients can access the website. A CLI Host instance resides in the same subnet to facilitate the administration of the instance by using the AWS Command Line Interface (AWS CLI).</a:t>
            </a:r>
          </a:p>
          <a:p>
            <a:br>
              <a:rPr lang="en-US" dirty="0"/>
            </a:br>
            <a:endParaRPr lang="en-IN" dirty="0"/>
          </a:p>
        </p:txBody>
      </p:sp>
      <p:pic>
        <p:nvPicPr>
          <p:cNvPr id="2" name="Picture 1">
            <a:extLst>
              <a:ext uri="{FF2B5EF4-FFF2-40B4-BE49-F238E27FC236}">
                <a16:creationId xmlns:a16="http://schemas.microsoft.com/office/drawing/2014/main" id="{C7113F77-3DAA-7177-4239-795DCC500E32}"/>
              </a:ext>
            </a:extLst>
          </p:cNvPr>
          <p:cNvPicPr>
            <a:picLocks noChangeAspect="1"/>
          </p:cNvPicPr>
          <p:nvPr/>
        </p:nvPicPr>
        <p:blipFill>
          <a:blip r:embed="rId4"/>
          <a:stretch>
            <a:fillRect/>
          </a:stretch>
        </p:blipFill>
        <p:spPr>
          <a:xfrm>
            <a:off x="8301218" y="-45449"/>
            <a:ext cx="2286198" cy="1030313"/>
          </a:xfrm>
          <a:prstGeom prst="rect">
            <a:avLst/>
          </a:prstGeom>
        </p:spPr>
      </p:pic>
    </p:spTree>
    <p:extLst>
      <p:ext uri="{BB962C8B-B14F-4D97-AF65-F5344CB8AC3E}">
        <p14:creationId xmlns:p14="http://schemas.microsoft.com/office/powerpoint/2010/main" val="4122970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1B6FDD6-4766-5C29-8C92-AD956E9585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2096AF-20F1-B671-BAD6-BADE7588A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50" y="1235003"/>
            <a:ext cx="5700135" cy="5041972"/>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DDE831AC-137C-39B0-98D0-A4ADF236FAA0}"/>
              </a:ext>
            </a:extLst>
          </p:cNvPr>
          <p:cNvSpPr txBox="1"/>
          <p:nvPr/>
        </p:nvSpPr>
        <p:spPr>
          <a:xfrm>
            <a:off x="652463" y="846088"/>
            <a:ext cx="5614987" cy="2862322"/>
          </a:xfrm>
          <a:prstGeom prst="rect">
            <a:avLst/>
          </a:prstGeom>
          <a:noFill/>
        </p:spPr>
        <p:txBody>
          <a:bodyPr wrap="square">
            <a:spAutoFit/>
          </a:bodyPr>
          <a:lstStyle/>
          <a:p>
            <a:pPr algn="l"/>
            <a:r>
              <a:rPr lang="en-US" b="1" i="0" dirty="0">
                <a:effectLst/>
                <a:latin typeface="Open Sans" panose="020B0606030504020204" pitchFamily="34" charset="0"/>
              </a:rPr>
              <a:t>Final architecture</a:t>
            </a:r>
            <a:r>
              <a:rPr lang="en-US" b="1" dirty="0">
                <a:latin typeface="Open Sans" panose="020B0606030504020204" pitchFamily="34" charset="0"/>
              </a:rPr>
              <a:t> – </a:t>
            </a:r>
          </a:p>
          <a:p>
            <a:pPr algn="l"/>
            <a:endParaRPr lang="en-US" b="0" i="0" dirty="0">
              <a:effectLst/>
              <a:latin typeface="Open Sans" panose="020B0606030504020204" pitchFamily="34" charset="0"/>
            </a:endParaRPr>
          </a:p>
          <a:p>
            <a:pPr algn="l"/>
            <a:r>
              <a:rPr lang="en-US" dirty="0">
                <a:latin typeface="Open Sans" panose="020B0606030504020204" pitchFamily="34" charset="0"/>
              </a:rPr>
              <a:t>                         </a:t>
            </a:r>
            <a:r>
              <a:rPr lang="en-US" b="0" i="0" dirty="0">
                <a:effectLst/>
                <a:latin typeface="Open Sans" panose="020B0606030504020204" pitchFamily="34" charset="0"/>
              </a:rPr>
              <a:t>The following diagram illustrates the topology of the café web application runtime environment after the migration.</a:t>
            </a:r>
          </a:p>
          <a:p>
            <a:pPr algn="l"/>
            <a:r>
              <a:rPr lang="en-US" b="0" i="0" dirty="0">
                <a:effectLst/>
                <a:latin typeface="Open Sans" panose="020B0606030504020204" pitchFamily="34" charset="0"/>
              </a:rPr>
              <a:t>                         You migrate the local cafe database to an Amazon RDS database that resides outside the instance. The Amazon RDS database is deployed in the same virtual private cloud (VPC) as the instance.</a:t>
            </a:r>
          </a:p>
        </p:txBody>
      </p:sp>
      <p:pic>
        <p:nvPicPr>
          <p:cNvPr id="2" name="Picture 1">
            <a:extLst>
              <a:ext uri="{FF2B5EF4-FFF2-40B4-BE49-F238E27FC236}">
                <a16:creationId xmlns:a16="http://schemas.microsoft.com/office/drawing/2014/main" id="{8DC2B52B-5B68-0145-1E05-1BA5F41C52AF}"/>
              </a:ext>
            </a:extLst>
          </p:cNvPr>
          <p:cNvPicPr>
            <a:picLocks noChangeAspect="1"/>
          </p:cNvPicPr>
          <p:nvPr/>
        </p:nvPicPr>
        <p:blipFill>
          <a:blip r:embed="rId3"/>
          <a:stretch>
            <a:fillRect/>
          </a:stretch>
        </p:blipFill>
        <p:spPr>
          <a:xfrm>
            <a:off x="8377418" y="-89333"/>
            <a:ext cx="2286198" cy="1030313"/>
          </a:xfrm>
          <a:prstGeom prst="rect">
            <a:avLst/>
          </a:prstGeom>
        </p:spPr>
      </p:pic>
    </p:spTree>
    <p:extLst>
      <p:ext uri="{BB962C8B-B14F-4D97-AF65-F5344CB8AC3E}">
        <p14:creationId xmlns:p14="http://schemas.microsoft.com/office/powerpoint/2010/main" val="195642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F5039F9-2E1C-7F7E-C9D3-01C7D30914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5129511-A952-FE29-D092-0553FFC3B15E}"/>
              </a:ext>
            </a:extLst>
          </p:cNvPr>
          <p:cNvPicPr>
            <a:picLocks noChangeAspect="1"/>
          </p:cNvPicPr>
          <p:nvPr/>
        </p:nvPicPr>
        <p:blipFill>
          <a:blip r:embed="rId2"/>
          <a:stretch>
            <a:fillRect/>
          </a:stretch>
        </p:blipFill>
        <p:spPr>
          <a:xfrm>
            <a:off x="112056" y="2019300"/>
            <a:ext cx="3648634" cy="2819400"/>
          </a:xfrm>
          <a:prstGeom prst="rect">
            <a:avLst/>
          </a:prstGeom>
          <a:ln w="19050">
            <a:solidFill>
              <a:schemeClr val="tx1"/>
            </a:solidFill>
          </a:ln>
        </p:spPr>
      </p:pic>
      <p:pic>
        <p:nvPicPr>
          <p:cNvPr id="3" name="Picture 2">
            <a:extLst>
              <a:ext uri="{FF2B5EF4-FFF2-40B4-BE49-F238E27FC236}">
                <a16:creationId xmlns:a16="http://schemas.microsoft.com/office/drawing/2014/main" id="{DE0C8D92-DB65-AF7A-B7C4-0D43DE6441A1}"/>
              </a:ext>
            </a:extLst>
          </p:cNvPr>
          <p:cNvPicPr>
            <a:picLocks noChangeAspect="1"/>
          </p:cNvPicPr>
          <p:nvPr/>
        </p:nvPicPr>
        <p:blipFill>
          <a:blip r:embed="rId3"/>
          <a:stretch>
            <a:fillRect/>
          </a:stretch>
        </p:blipFill>
        <p:spPr>
          <a:xfrm>
            <a:off x="4226859" y="131280"/>
            <a:ext cx="3648634" cy="2729753"/>
          </a:xfrm>
          <a:prstGeom prst="rect">
            <a:avLst/>
          </a:prstGeom>
          <a:ln w="19050">
            <a:solidFill>
              <a:schemeClr val="tx1"/>
            </a:solidFill>
          </a:ln>
        </p:spPr>
      </p:pic>
      <p:pic>
        <p:nvPicPr>
          <p:cNvPr id="4" name="Picture 3">
            <a:extLst>
              <a:ext uri="{FF2B5EF4-FFF2-40B4-BE49-F238E27FC236}">
                <a16:creationId xmlns:a16="http://schemas.microsoft.com/office/drawing/2014/main" id="{47D9C602-1BDB-AB98-F0F9-6D684142691B}"/>
              </a:ext>
            </a:extLst>
          </p:cNvPr>
          <p:cNvPicPr>
            <a:picLocks noChangeAspect="1"/>
          </p:cNvPicPr>
          <p:nvPr/>
        </p:nvPicPr>
        <p:blipFill>
          <a:blip r:embed="rId4"/>
          <a:stretch>
            <a:fillRect/>
          </a:stretch>
        </p:blipFill>
        <p:spPr>
          <a:xfrm>
            <a:off x="4226859" y="3996968"/>
            <a:ext cx="3648634" cy="2749581"/>
          </a:xfrm>
          <a:prstGeom prst="rect">
            <a:avLst/>
          </a:prstGeom>
          <a:ln w="19050">
            <a:solidFill>
              <a:schemeClr val="tx1"/>
            </a:solidFill>
          </a:ln>
        </p:spPr>
      </p:pic>
      <p:pic>
        <p:nvPicPr>
          <p:cNvPr id="5" name="Picture 4">
            <a:extLst>
              <a:ext uri="{FF2B5EF4-FFF2-40B4-BE49-F238E27FC236}">
                <a16:creationId xmlns:a16="http://schemas.microsoft.com/office/drawing/2014/main" id="{9B191608-79E9-1720-7598-33CC7EFC1E6D}"/>
              </a:ext>
            </a:extLst>
          </p:cNvPr>
          <p:cNvPicPr>
            <a:picLocks noChangeAspect="1"/>
          </p:cNvPicPr>
          <p:nvPr/>
        </p:nvPicPr>
        <p:blipFill>
          <a:blip r:embed="rId5"/>
          <a:stretch>
            <a:fillRect/>
          </a:stretch>
        </p:blipFill>
        <p:spPr>
          <a:xfrm>
            <a:off x="8431311" y="1952066"/>
            <a:ext cx="3648634" cy="2729753"/>
          </a:xfrm>
          <a:prstGeom prst="rect">
            <a:avLst/>
          </a:prstGeom>
          <a:ln w="19050">
            <a:solidFill>
              <a:schemeClr val="tx1"/>
            </a:solidFill>
          </a:ln>
        </p:spPr>
      </p:pic>
      <p:cxnSp>
        <p:nvCxnSpPr>
          <p:cNvPr id="7" name="Connector: Elbow 6">
            <a:extLst>
              <a:ext uri="{FF2B5EF4-FFF2-40B4-BE49-F238E27FC236}">
                <a16:creationId xmlns:a16="http://schemas.microsoft.com/office/drawing/2014/main" id="{7C5D5E63-AFED-3B82-A53A-57C2A13180B7}"/>
              </a:ext>
            </a:extLst>
          </p:cNvPr>
          <p:cNvCxnSpPr>
            <a:cxnSpLocks/>
            <a:stCxn id="3" idx="3"/>
            <a:endCxn id="5" idx="1"/>
          </p:cNvCxnSpPr>
          <p:nvPr/>
        </p:nvCxnSpPr>
        <p:spPr>
          <a:xfrm>
            <a:off x="7875493" y="1496157"/>
            <a:ext cx="555818" cy="182078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D5FE7AF5-818F-A6F9-30A6-2D8DFD0B2F0A}"/>
              </a:ext>
            </a:extLst>
          </p:cNvPr>
          <p:cNvCxnSpPr>
            <a:stCxn id="5" idx="1"/>
            <a:endCxn id="4" idx="3"/>
          </p:cNvCxnSpPr>
          <p:nvPr/>
        </p:nvCxnSpPr>
        <p:spPr>
          <a:xfrm rot="10800000" flipV="1">
            <a:off x="7875493" y="3316943"/>
            <a:ext cx="555818" cy="2054816"/>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1BD38D89-08BA-8DFB-88B6-533CE8C015BB}"/>
              </a:ext>
            </a:extLst>
          </p:cNvPr>
          <p:cNvCxnSpPr>
            <a:stCxn id="2" idx="3"/>
            <a:endCxn id="4" idx="1"/>
          </p:cNvCxnSpPr>
          <p:nvPr/>
        </p:nvCxnSpPr>
        <p:spPr>
          <a:xfrm>
            <a:off x="3760690" y="3429000"/>
            <a:ext cx="466169" cy="194275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ECCF0D92-7D1F-0E16-9FC9-8D7B0945E116}"/>
              </a:ext>
            </a:extLst>
          </p:cNvPr>
          <p:cNvCxnSpPr>
            <a:stCxn id="2" idx="3"/>
            <a:endCxn id="3" idx="1"/>
          </p:cNvCxnSpPr>
          <p:nvPr/>
        </p:nvCxnSpPr>
        <p:spPr>
          <a:xfrm flipV="1">
            <a:off x="3760690" y="1496157"/>
            <a:ext cx="466169" cy="193284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FCE207-1724-833E-4547-0A21E497F5D2}"/>
              </a:ext>
            </a:extLst>
          </p:cNvPr>
          <p:cNvSpPr txBox="1"/>
          <p:nvPr/>
        </p:nvSpPr>
        <p:spPr>
          <a:xfrm>
            <a:off x="867324" y="1742301"/>
            <a:ext cx="1743638" cy="276999"/>
          </a:xfrm>
          <a:prstGeom prst="rect">
            <a:avLst/>
          </a:prstGeom>
          <a:noFill/>
        </p:spPr>
        <p:txBody>
          <a:bodyPr wrap="square" rtlCol="0">
            <a:spAutoFit/>
          </a:bodyPr>
          <a:lstStyle/>
          <a:p>
            <a:r>
              <a:rPr lang="en-US" sz="1200" b="1" dirty="0"/>
              <a:t>VPC – Café VPC</a:t>
            </a:r>
          </a:p>
        </p:txBody>
      </p:sp>
      <p:sp>
        <p:nvSpPr>
          <p:cNvPr id="19" name="TextBox 18">
            <a:extLst>
              <a:ext uri="{FF2B5EF4-FFF2-40B4-BE49-F238E27FC236}">
                <a16:creationId xmlns:a16="http://schemas.microsoft.com/office/drawing/2014/main" id="{5DA0CF02-8D4F-A8DB-CF06-4E5EA436FA03}"/>
              </a:ext>
            </a:extLst>
          </p:cNvPr>
          <p:cNvSpPr txBox="1"/>
          <p:nvPr/>
        </p:nvSpPr>
        <p:spPr>
          <a:xfrm>
            <a:off x="9780489" y="1603801"/>
            <a:ext cx="1891558" cy="276999"/>
          </a:xfrm>
          <a:prstGeom prst="rect">
            <a:avLst/>
          </a:prstGeom>
          <a:noFill/>
        </p:spPr>
        <p:txBody>
          <a:bodyPr wrap="square" rtlCol="0">
            <a:spAutoFit/>
          </a:bodyPr>
          <a:lstStyle/>
          <a:p>
            <a:r>
              <a:rPr lang="en-US" sz="1200" b="1" dirty="0"/>
              <a:t>RDS- </a:t>
            </a:r>
            <a:r>
              <a:rPr lang="en-US" sz="1200" b="1" dirty="0" err="1"/>
              <a:t>CafeDB</a:t>
            </a:r>
            <a:r>
              <a:rPr lang="en-IN" sz="1200" b="1" dirty="0"/>
              <a:t>Instance</a:t>
            </a:r>
            <a:endParaRPr lang="en-US" sz="1200" b="1" dirty="0"/>
          </a:p>
        </p:txBody>
      </p:sp>
      <p:sp>
        <p:nvSpPr>
          <p:cNvPr id="20" name="TextBox 19">
            <a:extLst>
              <a:ext uri="{FF2B5EF4-FFF2-40B4-BE49-F238E27FC236}">
                <a16:creationId xmlns:a16="http://schemas.microsoft.com/office/drawing/2014/main" id="{E8552359-156C-856D-D51B-03963D99377C}"/>
              </a:ext>
            </a:extLst>
          </p:cNvPr>
          <p:cNvSpPr txBox="1"/>
          <p:nvPr/>
        </p:nvSpPr>
        <p:spPr>
          <a:xfrm>
            <a:off x="5248832" y="2811988"/>
            <a:ext cx="1743638" cy="276999"/>
          </a:xfrm>
          <a:prstGeom prst="rect">
            <a:avLst/>
          </a:prstGeom>
          <a:noFill/>
        </p:spPr>
        <p:txBody>
          <a:bodyPr wrap="square" rtlCol="0">
            <a:spAutoFit/>
          </a:bodyPr>
          <a:lstStyle/>
          <a:p>
            <a:r>
              <a:rPr lang="en-IN" sz="1200" b="1" dirty="0"/>
              <a:t>Instance- CLI Host</a:t>
            </a:r>
            <a:endParaRPr lang="en-US" sz="1200" b="1" dirty="0"/>
          </a:p>
        </p:txBody>
      </p:sp>
      <p:sp>
        <p:nvSpPr>
          <p:cNvPr id="21" name="TextBox 20">
            <a:extLst>
              <a:ext uri="{FF2B5EF4-FFF2-40B4-BE49-F238E27FC236}">
                <a16:creationId xmlns:a16="http://schemas.microsoft.com/office/drawing/2014/main" id="{A2103790-E814-A977-F88A-AD3266328C32}"/>
              </a:ext>
            </a:extLst>
          </p:cNvPr>
          <p:cNvSpPr txBox="1"/>
          <p:nvPr/>
        </p:nvSpPr>
        <p:spPr>
          <a:xfrm>
            <a:off x="4955225" y="3719969"/>
            <a:ext cx="2037245" cy="276999"/>
          </a:xfrm>
          <a:prstGeom prst="rect">
            <a:avLst/>
          </a:prstGeom>
          <a:noFill/>
        </p:spPr>
        <p:txBody>
          <a:bodyPr wrap="square" rtlCol="0">
            <a:spAutoFit/>
          </a:bodyPr>
          <a:lstStyle/>
          <a:p>
            <a:r>
              <a:rPr lang="en-IN" sz="1200" b="1" dirty="0"/>
              <a:t>Instance- </a:t>
            </a:r>
            <a:r>
              <a:rPr lang="en-IN" sz="1200" b="1" dirty="0" err="1"/>
              <a:t>CafeInstance</a:t>
            </a:r>
            <a:endParaRPr lang="en-US" sz="1200" b="1" dirty="0"/>
          </a:p>
        </p:txBody>
      </p:sp>
      <p:pic>
        <p:nvPicPr>
          <p:cNvPr id="6" name="Picture 5">
            <a:extLst>
              <a:ext uri="{FF2B5EF4-FFF2-40B4-BE49-F238E27FC236}">
                <a16:creationId xmlns:a16="http://schemas.microsoft.com/office/drawing/2014/main" id="{F2255E9A-2439-FAB6-3177-94C5245721D3}"/>
              </a:ext>
            </a:extLst>
          </p:cNvPr>
          <p:cNvPicPr>
            <a:picLocks noChangeAspect="1"/>
          </p:cNvPicPr>
          <p:nvPr/>
        </p:nvPicPr>
        <p:blipFill>
          <a:blip r:embed="rId6"/>
          <a:stretch>
            <a:fillRect/>
          </a:stretch>
        </p:blipFill>
        <p:spPr>
          <a:xfrm>
            <a:off x="8278807" y="-84945"/>
            <a:ext cx="2286198" cy="1030313"/>
          </a:xfrm>
          <a:prstGeom prst="rect">
            <a:avLst/>
          </a:prstGeom>
        </p:spPr>
      </p:pic>
    </p:spTree>
    <p:extLst>
      <p:ext uri="{BB962C8B-B14F-4D97-AF65-F5344CB8AC3E}">
        <p14:creationId xmlns:p14="http://schemas.microsoft.com/office/powerpoint/2010/main" val="162491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D2CE407-4BD4-88CF-64F9-EDF5E94399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DB5B7E-FA2C-78AB-A80D-8FC89609B3BE}"/>
              </a:ext>
            </a:extLst>
          </p:cNvPr>
          <p:cNvPicPr>
            <a:picLocks noChangeAspect="1"/>
          </p:cNvPicPr>
          <p:nvPr/>
        </p:nvPicPr>
        <p:blipFill>
          <a:blip r:embed="rId2"/>
          <a:stretch>
            <a:fillRect/>
          </a:stretch>
        </p:blipFill>
        <p:spPr>
          <a:xfrm>
            <a:off x="6148458" y="1281954"/>
            <a:ext cx="5918036" cy="5084678"/>
          </a:xfrm>
          <a:prstGeom prst="round2DiagRect">
            <a:avLst>
              <a:gd name="adj1" fmla="val 16667"/>
              <a:gd name="adj2" fmla="val 0"/>
            </a:avLst>
          </a:prstGeom>
          <a:ln w="19050" cap="sq">
            <a:solidFill>
              <a:schemeClr val="tx1"/>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DF00728D-FD1C-9C05-8E7A-6BD05F514CB2}"/>
              </a:ext>
            </a:extLst>
          </p:cNvPr>
          <p:cNvSpPr txBox="1"/>
          <p:nvPr/>
        </p:nvSpPr>
        <p:spPr>
          <a:xfrm>
            <a:off x="468406" y="1029250"/>
            <a:ext cx="6172200" cy="3139321"/>
          </a:xfrm>
          <a:prstGeom prst="rect">
            <a:avLst/>
          </a:prstGeom>
          <a:noFill/>
        </p:spPr>
        <p:txBody>
          <a:bodyPr wrap="square">
            <a:spAutoFit/>
          </a:bodyPr>
          <a:lstStyle/>
          <a:p>
            <a:r>
              <a:rPr lang="en-US" b="1" dirty="0"/>
              <a:t>Step 1: Generating Order Data on Cafe Website</a:t>
            </a:r>
          </a:p>
          <a:p>
            <a:endParaRPr lang="en-US" b="1" dirty="0"/>
          </a:p>
          <a:p>
            <a:pPr marL="400050" indent="-400050">
              <a:buFont typeface="+mj-lt"/>
              <a:buAutoNum type="romanUcPeriod"/>
            </a:pPr>
            <a:r>
              <a:rPr lang="en-US" dirty="0"/>
              <a:t>Open Cafe Website</a:t>
            </a:r>
          </a:p>
          <a:p>
            <a:pPr marL="400050" indent="-400050">
              <a:buFont typeface="+mj-lt"/>
              <a:buAutoNum type="romanUcPeriod"/>
            </a:pPr>
            <a:r>
              <a:rPr lang="en-US" dirty="0"/>
              <a:t> Place Order</a:t>
            </a:r>
          </a:p>
          <a:p>
            <a:pPr marL="400050" indent="-400050">
              <a:buFont typeface="+mj-lt"/>
              <a:buAutoNum type="romanUcPeriod"/>
            </a:pPr>
            <a:r>
              <a:rPr lang="en-US" dirty="0"/>
              <a:t> Go to Menu.</a:t>
            </a:r>
          </a:p>
          <a:p>
            <a:pPr marL="400050" indent="-400050">
              <a:buFont typeface="+mj-lt"/>
              <a:buAutoNum type="romanUcPeriod"/>
            </a:pPr>
            <a:r>
              <a:rPr lang="en-US" dirty="0"/>
              <a:t> Add at least one of each item.</a:t>
            </a:r>
          </a:p>
          <a:p>
            <a:pPr marL="400050" indent="-400050">
              <a:buFont typeface="+mj-lt"/>
              <a:buAutoNum type="romanUcPeriod"/>
            </a:pPr>
            <a:r>
              <a:rPr lang="en-US" dirty="0"/>
              <a:t> Choose "Submit Order."</a:t>
            </a:r>
          </a:p>
          <a:p>
            <a:pPr marL="400050" indent="-400050">
              <a:buFont typeface="+mj-lt"/>
              <a:buAutoNum type="romanUcPeriod"/>
            </a:pPr>
            <a:r>
              <a:rPr lang="en-US" dirty="0"/>
              <a:t>Record Order History</a:t>
            </a:r>
          </a:p>
          <a:p>
            <a:pPr marL="400050" indent="-400050">
              <a:buFont typeface="+mj-lt"/>
              <a:buAutoNum type="romanUcPeriod"/>
            </a:pPr>
            <a:r>
              <a:rPr lang="en-US" dirty="0"/>
              <a:t> Visit Order History page.</a:t>
            </a:r>
          </a:p>
          <a:p>
            <a:pPr marL="400050" indent="-400050">
              <a:buFont typeface="+mj-lt"/>
              <a:buAutoNum type="romanUcPeriod"/>
            </a:pPr>
            <a:r>
              <a:rPr lang="en-US" dirty="0"/>
              <a:t> Note the number of placed orders.</a:t>
            </a:r>
          </a:p>
          <a:p>
            <a:endParaRPr lang="en-IN" dirty="0"/>
          </a:p>
        </p:txBody>
      </p:sp>
      <p:pic>
        <p:nvPicPr>
          <p:cNvPr id="2" name="Picture 1">
            <a:extLst>
              <a:ext uri="{FF2B5EF4-FFF2-40B4-BE49-F238E27FC236}">
                <a16:creationId xmlns:a16="http://schemas.microsoft.com/office/drawing/2014/main" id="{8A5A909D-81B9-A12D-8199-C6D5E7ED0A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1540802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6079CB6-5C44-DBA7-13DA-5AE10BEAD2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98CC30-1BC1-3AA2-6892-BFBAD18064BD}"/>
              </a:ext>
            </a:extLst>
          </p:cNvPr>
          <p:cNvSpPr txBox="1"/>
          <p:nvPr/>
        </p:nvSpPr>
        <p:spPr>
          <a:xfrm>
            <a:off x="179294" y="335741"/>
            <a:ext cx="7368988" cy="369332"/>
          </a:xfrm>
          <a:prstGeom prst="rect">
            <a:avLst/>
          </a:prstGeom>
          <a:noFill/>
        </p:spPr>
        <p:txBody>
          <a:bodyPr wrap="square">
            <a:spAutoFit/>
          </a:bodyPr>
          <a:lstStyle/>
          <a:p>
            <a:r>
              <a:rPr lang="en-US" b="1" dirty="0"/>
              <a:t>Step 2: Creating an Amazon RDS instance by using the AWS CLI</a:t>
            </a:r>
            <a:endParaRPr lang="en-IN" b="1" dirty="0"/>
          </a:p>
        </p:txBody>
      </p:sp>
      <p:sp>
        <p:nvSpPr>
          <p:cNvPr id="5" name="TextBox 4">
            <a:extLst>
              <a:ext uri="{FF2B5EF4-FFF2-40B4-BE49-F238E27FC236}">
                <a16:creationId xmlns:a16="http://schemas.microsoft.com/office/drawing/2014/main" id="{EE22A01B-01F1-72D3-759D-BE2BB18028F1}"/>
              </a:ext>
            </a:extLst>
          </p:cNvPr>
          <p:cNvSpPr txBox="1"/>
          <p:nvPr/>
        </p:nvSpPr>
        <p:spPr>
          <a:xfrm>
            <a:off x="923364" y="847235"/>
            <a:ext cx="6096000" cy="4247317"/>
          </a:xfrm>
          <a:prstGeom prst="rect">
            <a:avLst/>
          </a:prstGeom>
          <a:noFill/>
        </p:spPr>
        <p:txBody>
          <a:bodyPr wrap="square">
            <a:spAutoFit/>
          </a:bodyPr>
          <a:lstStyle/>
          <a:p>
            <a:pPr marL="400050" indent="-400050">
              <a:buFont typeface="+mj-lt"/>
              <a:buAutoNum type="romanUcPeriod"/>
            </a:pPr>
            <a:r>
              <a:rPr lang="en-IN" dirty="0"/>
              <a:t>Connecting to the CLI Host Instance</a:t>
            </a:r>
          </a:p>
          <a:p>
            <a:r>
              <a:rPr lang="en-IN" dirty="0">
                <a:sym typeface="Wingdings" panose="05000000000000000000" pitchFamily="2" charset="2"/>
              </a:rPr>
              <a:t></a:t>
            </a:r>
            <a:r>
              <a:rPr lang="en-IN" dirty="0"/>
              <a:t>Open EC2 Management Console.</a:t>
            </a:r>
          </a:p>
          <a:p>
            <a:r>
              <a:rPr lang="en-IN" dirty="0">
                <a:sym typeface="Wingdings" panose="05000000000000000000" pitchFamily="2" charset="2"/>
              </a:rPr>
              <a:t></a:t>
            </a:r>
            <a:r>
              <a:rPr lang="en-IN" dirty="0"/>
              <a:t>Select CLI Host instance.</a:t>
            </a:r>
          </a:p>
          <a:p>
            <a:r>
              <a:rPr lang="en-IN" dirty="0">
                <a:sym typeface="Wingdings" panose="05000000000000000000" pitchFamily="2" charset="2"/>
              </a:rPr>
              <a:t></a:t>
            </a:r>
            <a:r>
              <a:rPr lang="en-IN" dirty="0"/>
              <a:t>Choose Connect using EC2 Instance Connect.</a:t>
            </a:r>
          </a:p>
          <a:p>
            <a:endParaRPr lang="en-IN" dirty="0"/>
          </a:p>
          <a:p>
            <a:r>
              <a:rPr lang="en-IN" dirty="0"/>
              <a:t>II.    Configuring AWS CLI</a:t>
            </a:r>
          </a:p>
          <a:p>
            <a:r>
              <a:rPr lang="en-IN" dirty="0">
                <a:sym typeface="Wingdings" panose="05000000000000000000" pitchFamily="2" charset="2"/>
              </a:rPr>
              <a:t></a:t>
            </a:r>
            <a:r>
              <a:rPr lang="en-IN" dirty="0"/>
              <a:t>Run </a:t>
            </a:r>
            <a:r>
              <a:rPr lang="en-IN" dirty="0" err="1"/>
              <a:t>aws</a:t>
            </a:r>
            <a:r>
              <a:rPr lang="en-IN" dirty="0"/>
              <a:t> configure.</a:t>
            </a:r>
          </a:p>
          <a:p>
            <a:r>
              <a:rPr lang="en-IN" dirty="0">
                <a:sym typeface="Wingdings" panose="05000000000000000000" pitchFamily="2" charset="2"/>
              </a:rPr>
              <a:t></a:t>
            </a:r>
            <a:r>
              <a:rPr lang="en-IN" dirty="0"/>
              <a:t>Enter Access Key ID, Secret Access Key, Default region name, and Default output format.</a:t>
            </a:r>
          </a:p>
          <a:p>
            <a:endParaRPr lang="en-IN" dirty="0"/>
          </a:p>
          <a:p>
            <a:r>
              <a:rPr lang="en-IN" dirty="0"/>
              <a:t>III.   Creating Prerequisite Components</a:t>
            </a:r>
          </a:p>
          <a:p>
            <a:r>
              <a:rPr lang="en-IN" dirty="0">
                <a:sym typeface="Wingdings" panose="05000000000000000000" pitchFamily="2" charset="2"/>
              </a:rPr>
              <a:t></a:t>
            </a:r>
            <a:r>
              <a:rPr lang="en-IN" dirty="0"/>
              <a:t>Create </a:t>
            </a:r>
            <a:r>
              <a:rPr lang="en-IN" dirty="0" err="1"/>
              <a:t>CafeDatabaseSG</a:t>
            </a:r>
            <a:r>
              <a:rPr lang="en-IN" dirty="0"/>
              <a:t> Security Group.</a:t>
            </a:r>
          </a:p>
          <a:p>
            <a:r>
              <a:rPr lang="en-IN" dirty="0">
                <a:sym typeface="Wingdings" panose="05000000000000000000" pitchFamily="2" charset="2"/>
              </a:rPr>
              <a:t></a:t>
            </a:r>
            <a:r>
              <a:rPr lang="en-IN" dirty="0"/>
              <a:t>Authorize inbound rule for MySQL (port 3306).</a:t>
            </a:r>
          </a:p>
          <a:p>
            <a:r>
              <a:rPr lang="en-IN" dirty="0">
                <a:sym typeface="Wingdings" panose="05000000000000000000" pitchFamily="2" charset="2"/>
              </a:rPr>
              <a:t></a:t>
            </a:r>
            <a:r>
              <a:rPr lang="en-IN" dirty="0"/>
              <a:t>Create two private subnets.</a:t>
            </a:r>
          </a:p>
          <a:p>
            <a:r>
              <a:rPr lang="en-IN" dirty="0">
                <a:sym typeface="Wingdings" panose="05000000000000000000" pitchFamily="2" charset="2"/>
              </a:rPr>
              <a:t></a:t>
            </a:r>
            <a:r>
              <a:rPr lang="en-IN" dirty="0"/>
              <a:t>Create </a:t>
            </a:r>
            <a:r>
              <a:rPr lang="en-IN" dirty="0" err="1"/>
              <a:t>CafeDB</a:t>
            </a:r>
            <a:r>
              <a:rPr lang="en-IN" dirty="0"/>
              <a:t> Subnet Group.</a:t>
            </a:r>
          </a:p>
        </p:txBody>
      </p:sp>
      <p:pic>
        <p:nvPicPr>
          <p:cNvPr id="2" name="Picture 1">
            <a:extLst>
              <a:ext uri="{FF2B5EF4-FFF2-40B4-BE49-F238E27FC236}">
                <a16:creationId xmlns:a16="http://schemas.microsoft.com/office/drawing/2014/main" id="{5FC01DD2-F29F-9AF5-AEE7-4E49D4C77831}"/>
              </a:ext>
            </a:extLst>
          </p:cNvPr>
          <p:cNvPicPr>
            <a:picLocks noChangeAspect="1"/>
          </p:cNvPicPr>
          <p:nvPr/>
        </p:nvPicPr>
        <p:blipFill>
          <a:blip r:embed="rId2"/>
          <a:stretch>
            <a:fillRect/>
          </a:stretch>
        </p:blipFill>
        <p:spPr>
          <a:xfrm>
            <a:off x="7897906" y="1093693"/>
            <a:ext cx="4068980" cy="2626659"/>
          </a:xfrm>
          <a:prstGeom prst="round2DiagRect">
            <a:avLst>
              <a:gd name="adj1" fmla="val 16667"/>
              <a:gd name="adj2" fmla="val 0"/>
            </a:avLst>
          </a:prstGeom>
          <a:ln w="19050" cap="sq">
            <a:solidFill>
              <a:schemeClr val="tx1"/>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D339A812-4DC1-86A5-9665-FAD97912ABE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37992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4F62CA8-8725-C4B4-572A-9AEBC64FBF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B9A487-21DA-C62B-84E0-869A801A1649}"/>
              </a:ext>
            </a:extLst>
          </p:cNvPr>
          <p:cNvSpPr txBox="1"/>
          <p:nvPr/>
        </p:nvSpPr>
        <p:spPr>
          <a:xfrm>
            <a:off x="600635" y="952309"/>
            <a:ext cx="7207624" cy="5355312"/>
          </a:xfrm>
          <a:prstGeom prst="rect">
            <a:avLst/>
          </a:prstGeom>
          <a:noFill/>
        </p:spPr>
        <p:txBody>
          <a:bodyPr wrap="square">
            <a:spAutoFit/>
          </a:bodyPr>
          <a:lstStyle/>
          <a:p>
            <a:r>
              <a:rPr lang="en-IN" dirty="0"/>
              <a:t>IV.    Creating Amazon RDS MariaDB Instance</a:t>
            </a:r>
          </a:p>
          <a:p>
            <a:r>
              <a:rPr lang="en-IN" dirty="0">
                <a:sym typeface="Wingdings" panose="05000000000000000000" pitchFamily="2" charset="2"/>
              </a:rPr>
              <a:t></a:t>
            </a:r>
            <a:r>
              <a:rPr lang="en-IN" dirty="0"/>
              <a:t>Create </a:t>
            </a:r>
            <a:r>
              <a:rPr lang="en-IN" dirty="0" err="1"/>
              <a:t>CafeDBInstance</a:t>
            </a:r>
            <a:r>
              <a:rPr lang="en-IN" dirty="0"/>
              <a:t>:</a:t>
            </a:r>
          </a:p>
          <a:p>
            <a:pPr algn="just"/>
            <a:r>
              <a:rPr lang="en-IN" dirty="0"/>
              <a:t>              Engine: MariaDB (v10.5.13)</a:t>
            </a:r>
          </a:p>
          <a:p>
            <a:pPr algn="just"/>
            <a:r>
              <a:rPr lang="en-IN" dirty="0"/>
              <a:t>              Instance Class: db.t3.micro</a:t>
            </a:r>
          </a:p>
          <a:p>
            <a:pPr algn="just"/>
            <a:r>
              <a:rPr lang="en-IN" dirty="0"/>
              <a:t>             Allocated Storage: 20 GB</a:t>
            </a:r>
          </a:p>
          <a:p>
            <a:pPr algn="just"/>
            <a:r>
              <a:rPr lang="en-IN" dirty="0"/>
              <a:t>             Availability Zone: Café Instance AZ</a:t>
            </a:r>
          </a:p>
          <a:p>
            <a:pPr algn="just"/>
            <a:r>
              <a:rPr lang="en-IN" dirty="0"/>
              <a:t>             DB Subnet Group: </a:t>
            </a:r>
            <a:r>
              <a:rPr lang="en-IN" dirty="0" err="1"/>
              <a:t>CaféDB</a:t>
            </a:r>
            <a:r>
              <a:rPr lang="en-IN" dirty="0"/>
              <a:t> Subnet Group</a:t>
            </a:r>
          </a:p>
          <a:p>
            <a:pPr algn="just"/>
            <a:r>
              <a:rPr lang="en-IN" dirty="0"/>
              <a:t>             VPC Security Groups: </a:t>
            </a:r>
            <a:r>
              <a:rPr lang="en-IN" dirty="0" err="1"/>
              <a:t>CafeDatabaseSG</a:t>
            </a:r>
            <a:endParaRPr lang="en-IN" dirty="0"/>
          </a:p>
          <a:p>
            <a:pPr algn="just"/>
            <a:r>
              <a:rPr lang="en-IN" dirty="0"/>
              <a:t>             Public Accessibility: No</a:t>
            </a:r>
          </a:p>
          <a:p>
            <a:pPr algn="just"/>
            <a:r>
              <a:rPr lang="en-IN" dirty="0"/>
              <a:t>             Username: root</a:t>
            </a:r>
          </a:p>
          <a:p>
            <a:pPr algn="just"/>
            <a:r>
              <a:rPr lang="en-IN" dirty="0"/>
              <a:t>             Password: Re:Start!9</a:t>
            </a:r>
          </a:p>
          <a:p>
            <a:pPr algn="just"/>
            <a:r>
              <a:rPr lang="en-IN" dirty="0"/>
              <a:t>             Check instance status:</a:t>
            </a:r>
          </a:p>
          <a:p>
            <a:r>
              <a:rPr lang="en-IN" dirty="0">
                <a:sym typeface="Wingdings" panose="05000000000000000000" pitchFamily="2" charset="2"/>
              </a:rPr>
              <a:t></a:t>
            </a:r>
            <a:r>
              <a:rPr lang="en-IN" dirty="0"/>
              <a:t>Run </a:t>
            </a:r>
            <a:r>
              <a:rPr lang="en-IN" dirty="0" err="1"/>
              <a:t>aws</a:t>
            </a:r>
            <a:r>
              <a:rPr lang="en-IN" dirty="0"/>
              <a:t> </a:t>
            </a:r>
            <a:r>
              <a:rPr lang="en-IN" dirty="0" err="1"/>
              <a:t>rds</a:t>
            </a:r>
            <a:r>
              <a:rPr lang="en-IN" dirty="0"/>
              <a:t> describe-</a:t>
            </a:r>
            <a:r>
              <a:rPr lang="en-IN" dirty="0" err="1"/>
              <a:t>db</a:t>
            </a:r>
            <a:r>
              <a:rPr lang="en-IN" dirty="0"/>
              <a:t>-instances --</a:t>
            </a:r>
            <a:r>
              <a:rPr lang="en-IN" dirty="0" err="1"/>
              <a:t>db</a:t>
            </a:r>
            <a:r>
              <a:rPr lang="en-IN" dirty="0"/>
              <a:t>-instance-identifier </a:t>
            </a:r>
            <a:r>
              <a:rPr lang="en-IN" dirty="0" err="1"/>
              <a:t>CafeDBInstance</a:t>
            </a:r>
            <a:r>
              <a:rPr lang="en-IN" dirty="0"/>
              <a:t> --query "</a:t>
            </a:r>
            <a:r>
              <a:rPr lang="en-IN" dirty="0" err="1"/>
              <a:t>DBInstances</a:t>
            </a:r>
            <a:r>
              <a:rPr lang="en-IN" dirty="0"/>
              <a:t>[*].[</a:t>
            </a:r>
            <a:r>
              <a:rPr lang="en-IN" dirty="0" err="1"/>
              <a:t>Endpoint.Address,AvailabilityZone,DBInstance</a:t>
            </a:r>
            <a:r>
              <a:rPr lang="en-IN" dirty="0"/>
              <a:t> Status]"</a:t>
            </a:r>
          </a:p>
          <a:p>
            <a:r>
              <a:rPr lang="en-IN" dirty="0">
                <a:sym typeface="Wingdings" panose="05000000000000000000" pitchFamily="2" charset="2"/>
              </a:rPr>
              <a:t></a:t>
            </a:r>
            <a:r>
              <a:rPr lang="en-IN" dirty="0"/>
              <a:t>Wait for the status to change from creating to available.</a:t>
            </a:r>
          </a:p>
          <a:p>
            <a:r>
              <a:rPr lang="en-IN" dirty="0">
                <a:sym typeface="Wingdings" panose="05000000000000000000" pitchFamily="2" charset="2"/>
              </a:rPr>
              <a:t></a:t>
            </a:r>
            <a:r>
              <a:rPr lang="en-IN" dirty="0"/>
              <a:t>Record RDS Instance Database Endpoint Address:</a:t>
            </a:r>
          </a:p>
          <a:p>
            <a:r>
              <a:rPr lang="en-IN" dirty="0"/>
              <a:t>             cafedbinstance.xxxxxxx.us-west-2.rds.amazonaws.com</a:t>
            </a:r>
          </a:p>
        </p:txBody>
      </p:sp>
      <p:pic>
        <p:nvPicPr>
          <p:cNvPr id="2" name="Picture 1">
            <a:extLst>
              <a:ext uri="{FF2B5EF4-FFF2-40B4-BE49-F238E27FC236}">
                <a16:creationId xmlns:a16="http://schemas.microsoft.com/office/drawing/2014/main" id="{63630B93-0DD1-B529-9420-E7AADCD424F7}"/>
              </a:ext>
            </a:extLst>
          </p:cNvPr>
          <p:cNvPicPr>
            <a:picLocks noChangeAspect="1"/>
          </p:cNvPicPr>
          <p:nvPr/>
        </p:nvPicPr>
        <p:blipFill>
          <a:blip r:embed="rId2"/>
          <a:stretch>
            <a:fillRect/>
          </a:stretch>
        </p:blipFill>
        <p:spPr>
          <a:xfrm>
            <a:off x="8146947" y="3966882"/>
            <a:ext cx="3847331" cy="2442883"/>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52E3EA2F-A75D-7094-A4AA-7538F827C6F0}"/>
              </a:ext>
            </a:extLst>
          </p:cNvPr>
          <p:cNvPicPr>
            <a:picLocks noChangeAspect="1"/>
          </p:cNvPicPr>
          <p:nvPr/>
        </p:nvPicPr>
        <p:blipFill>
          <a:blip r:embed="rId3"/>
          <a:stretch>
            <a:fillRect/>
          </a:stretch>
        </p:blipFill>
        <p:spPr>
          <a:xfrm>
            <a:off x="8146947" y="952309"/>
            <a:ext cx="3847332" cy="2800910"/>
          </a:xfrm>
          <a:prstGeom prst="round2DiagRect">
            <a:avLst>
              <a:gd name="adj1" fmla="val 16667"/>
              <a:gd name="adj2" fmla="val 0"/>
            </a:avLst>
          </a:prstGeom>
          <a:ln w="28575" cap="sq">
            <a:solidFill>
              <a:schemeClr val="tx1"/>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134F45A5-E253-4099-8101-E60FEA27BFA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146948" y="-78003"/>
            <a:ext cx="2281613" cy="1030312"/>
          </a:xfrm>
          <a:prstGeom prst="rect">
            <a:avLst/>
          </a:prstGeom>
        </p:spPr>
      </p:pic>
    </p:spTree>
    <p:extLst>
      <p:ext uri="{BB962C8B-B14F-4D97-AF65-F5344CB8AC3E}">
        <p14:creationId xmlns:p14="http://schemas.microsoft.com/office/powerpoint/2010/main" val="2373436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1088</Words>
  <Application>Microsoft Office PowerPoint</Application>
  <PresentationFormat>Widescreen</PresentationFormat>
  <Paragraphs>138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Rounded MT Bold</vt:lpstr>
      <vt:lpstr>Calibri</vt:lpstr>
      <vt:lpstr>Century Gothic</vt:lpstr>
      <vt:lpstr>Open Sans</vt:lpstr>
      <vt:lpstr>Wingdings</vt:lpstr>
      <vt:lpstr>Wingdings 3</vt:lpstr>
      <vt:lpstr>Ion Boardroom</vt:lpstr>
      <vt:lpstr>Infrastructure To Migrate  Amazon 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2024-02-17T15:42:17Z</dcterms:created>
  <dcterms:modified xsi:type="dcterms:W3CDTF">2024-02-22T09:39:10Z</dcterms:modified>
</cp:coreProperties>
</file>